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handoutMasterIdLst>
    <p:handoutMasterId r:id="rId51"/>
  </p:handoutMasterIdLst>
  <p:sldIdLst>
    <p:sldId id="268" r:id="rId2"/>
    <p:sldId id="1037" r:id="rId3"/>
    <p:sldId id="954" r:id="rId4"/>
    <p:sldId id="959" r:id="rId5"/>
    <p:sldId id="1047" r:id="rId6"/>
    <p:sldId id="1048" r:id="rId7"/>
    <p:sldId id="957" r:id="rId8"/>
    <p:sldId id="966" r:id="rId9"/>
    <p:sldId id="967" r:id="rId10"/>
    <p:sldId id="968" r:id="rId11"/>
    <p:sldId id="1033" r:id="rId12"/>
    <p:sldId id="1034" r:id="rId13"/>
    <p:sldId id="940" r:id="rId14"/>
    <p:sldId id="1018" r:id="rId15"/>
    <p:sldId id="1039" r:id="rId16"/>
    <p:sldId id="1013" r:id="rId17"/>
    <p:sldId id="1019" r:id="rId18"/>
    <p:sldId id="1021" r:id="rId19"/>
    <p:sldId id="1022" r:id="rId20"/>
    <p:sldId id="1023" r:id="rId21"/>
    <p:sldId id="1024" r:id="rId22"/>
    <p:sldId id="1027" r:id="rId23"/>
    <p:sldId id="1028" r:id="rId24"/>
    <p:sldId id="1029" r:id="rId25"/>
    <p:sldId id="1030" r:id="rId26"/>
    <p:sldId id="1031" r:id="rId27"/>
    <p:sldId id="1009" r:id="rId28"/>
    <p:sldId id="1010" r:id="rId29"/>
    <p:sldId id="983" r:id="rId30"/>
    <p:sldId id="984" r:id="rId31"/>
    <p:sldId id="937" r:id="rId32"/>
    <p:sldId id="1032" r:id="rId33"/>
    <p:sldId id="986" r:id="rId34"/>
    <p:sldId id="998" r:id="rId35"/>
    <p:sldId id="1044" r:id="rId36"/>
    <p:sldId id="1046" r:id="rId37"/>
    <p:sldId id="1001" r:id="rId38"/>
    <p:sldId id="992" r:id="rId39"/>
    <p:sldId id="1041" r:id="rId40"/>
    <p:sldId id="1003" r:id="rId41"/>
    <p:sldId id="912" r:id="rId42"/>
    <p:sldId id="914" r:id="rId43"/>
    <p:sldId id="915" r:id="rId44"/>
    <p:sldId id="916" r:id="rId45"/>
    <p:sldId id="917" r:id="rId46"/>
    <p:sldId id="1000" r:id="rId47"/>
    <p:sldId id="993" r:id="rId48"/>
    <p:sldId id="1035" r:id="rId49"/>
  </p:sldIdLst>
  <p:sldSz cx="9144000" cy="5143500" type="screen16x9"/>
  <p:notesSz cx="6858000" cy="9144000"/>
  <p:custDataLst>
    <p:tags r:id="rId52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lin Söderkvist" initials="MS" lastIdx="9" clrIdx="0">
    <p:extLst>
      <p:ext uri="{19B8F6BF-5375-455C-9EA6-DF929625EA0E}">
        <p15:presenceInfo xmlns:p15="http://schemas.microsoft.com/office/powerpoint/2012/main" userId="S-1-5-21-1948194976-2510558922-1916008050-107738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56FF"/>
    <a:srgbClr val="4472C4"/>
    <a:srgbClr val="EBEFF7"/>
    <a:srgbClr val="D2DEEF"/>
    <a:srgbClr val="599CD4"/>
    <a:srgbClr val="1500FE"/>
    <a:srgbClr val="D2DEF0"/>
    <a:srgbClr val="EBF0F8"/>
    <a:srgbClr val="CD0201"/>
    <a:srgbClr val="235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5758FB7-9AC5-4552-8A53-C91805E547FA}" styleName="Themed Style 1 –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47" autoAdjust="0"/>
    <p:restoredTop sz="84150" autoAdjust="0"/>
  </p:normalViewPr>
  <p:slideViewPr>
    <p:cSldViewPr snapToGrid="0">
      <p:cViewPr varScale="1">
        <p:scale>
          <a:sx n="127" d="100"/>
          <a:sy n="127" d="100"/>
        </p:scale>
        <p:origin x="126" y="4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ommentAuthors" Target="commentAuthor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>
            <a:extLst>
              <a:ext uri="{FF2B5EF4-FFF2-40B4-BE49-F238E27FC236}">
                <a16:creationId xmlns:a16="http://schemas.microsoft.com/office/drawing/2014/main" id="{960A68EE-FC1D-154D-B0B2-8F10538CA1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24D638D7-DEA4-1247-A9EB-8982C7537D0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482C1D7-B25D-44E6-A2D0-D10D1D9E6077}" type="datetimeFigureOut">
              <a:rPr lang="en-GB"/>
              <a:pPr>
                <a:defRPr/>
              </a:pPr>
              <a:t>04/10/2020</a:t>
            </a:fld>
            <a:endParaRPr lang="en-GB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BD4AEC7E-9E0A-F348-8BEB-360ABEA852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56838CD8-B67A-DE4B-9D64-CF9FD9C9A62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D3538062-B7CA-4502-88E7-928089303C7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g>
</file>

<file path=ppt/media/image21.png>
</file>

<file path=ppt/media/image22.png>
</file>

<file path=ppt/media/image25.png>
</file>

<file path=ppt/media/image26.png>
</file>

<file path=ppt/media/image29.png>
</file>

<file path=ppt/media/image3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>
            <a:extLst>
              <a:ext uri="{FF2B5EF4-FFF2-40B4-BE49-F238E27FC236}">
                <a16:creationId xmlns:a16="http://schemas.microsoft.com/office/drawing/2014/main" id="{253AAA87-6F70-2F43-9A3C-FA3D36237E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65F49FED-13B4-B74A-AF1E-0B5D3706DE1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7D4C97F-02FF-434B-8EAA-0F723077CD05}" type="datetimeFigureOut">
              <a:rPr lang="sv-SE"/>
              <a:pPr>
                <a:defRPr/>
              </a:pPr>
              <a:t>2020-10-04</a:t>
            </a:fld>
            <a:endParaRPr lang="sv-SE"/>
          </a:p>
        </p:txBody>
      </p:sp>
      <p:sp>
        <p:nvSpPr>
          <p:cNvPr id="4" name="Platshållare för bildobjekt 3">
            <a:extLst>
              <a:ext uri="{FF2B5EF4-FFF2-40B4-BE49-F238E27FC236}">
                <a16:creationId xmlns:a16="http://schemas.microsoft.com/office/drawing/2014/main" id="{4730BF3B-6153-7140-AD57-ECE26CA8AB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sv-SE" noProof="0"/>
          </a:p>
        </p:txBody>
      </p:sp>
      <p:sp>
        <p:nvSpPr>
          <p:cNvPr id="5" name="Platshållare för anteckningar 4">
            <a:extLst>
              <a:ext uri="{FF2B5EF4-FFF2-40B4-BE49-F238E27FC236}">
                <a16:creationId xmlns:a16="http://schemas.microsoft.com/office/drawing/2014/main" id="{5D978D40-EB87-4440-802D-12F96A066E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noProof="0"/>
              <a:t>Klicka här för att ändra format på bakgrundstexten</a:t>
            </a:r>
          </a:p>
          <a:p>
            <a:pPr lvl="1"/>
            <a:r>
              <a:rPr lang="sv-SE" noProof="0"/>
              <a:t>Nivå två</a:t>
            </a:r>
          </a:p>
          <a:p>
            <a:pPr lvl="2"/>
            <a:r>
              <a:rPr lang="sv-SE" noProof="0"/>
              <a:t>Nivå tre</a:t>
            </a:r>
          </a:p>
          <a:p>
            <a:pPr lvl="3"/>
            <a:r>
              <a:rPr lang="sv-SE" noProof="0"/>
              <a:t>Nivå fyra</a:t>
            </a:r>
          </a:p>
          <a:p>
            <a:pPr lvl="4"/>
            <a:r>
              <a:rPr lang="sv-SE" noProof="0"/>
              <a:t>Nivå fem</a:t>
            </a:r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EA429AAB-B1EE-6F47-B4D7-E30F7E497A5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CE43AB95-16A5-8F4F-9927-6A8C0839FD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E811775-299A-4959-BF5A-5DFB3E75F6AC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020497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645726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5453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08479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27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890739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35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795322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36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6949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79701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49992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4048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40808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966645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514704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6201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811775-299A-4959-BF5A-5DFB3E75F6AC}" type="slidenum">
              <a:rPr lang="sv-SE" smtClean="0"/>
              <a:pPr>
                <a:defRPr/>
              </a:pPr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93995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231" t="40906" r="20988" b="17529"/>
          <a:stretch>
            <a:fillRect/>
          </a:stretch>
        </p:blipFill>
        <p:spPr bwMode="auto">
          <a:xfrm>
            <a:off x="250824" y="2542658"/>
            <a:ext cx="8642351" cy="2426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ubrik 1">
            <a:extLst>
              <a:ext uri="{FF2B5EF4-FFF2-40B4-BE49-F238E27FC236}">
                <a16:creationId xmlns:a16="http://schemas.microsoft.com/office/drawing/2014/main" id="{C2E0D84A-3EC1-DD40-8DA6-147FB563C32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9548" y="1079437"/>
            <a:ext cx="8181215" cy="643695"/>
          </a:xfrm>
        </p:spPr>
        <p:txBody>
          <a:bodyPr lIns="90000" anchor="t">
            <a:noAutofit/>
          </a:bodyPr>
          <a:lstStyle>
            <a:lvl1pPr algn="l">
              <a:lnSpc>
                <a:spcPct val="90000"/>
              </a:lnSpc>
              <a:defRPr sz="3600"/>
            </a:lvl1pPr>
          </a:lstStyle>
          <a:p>
            <a:r>
              <a:rPr lang="sv-SE" dirty="0"/>
              <a:t>Klicka för att ändra rubrikformat</a:t>
            </a:r>
            <a:endParaRPr lang="en-GB" dirty="0"/>
          </a:p>
        </p:txBody>
      </p:sp>
      <p:sp>
        <p:nvSpPr>
          <p:cNvPr id="8" name="Underrubrik 2">
            <a:extLst>
              <a:ext uri="{FF2B5EF4-FFF2-40B4-BE49-F238E27FC236}">
                <a16:creationId xmlns:a16="http://schemas.microsoft.com/office/drawing/2014/main" id="{D9708450-9178-2141-98CC-ED5077AF0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548" y="1723132"/>
            <a:ext cx="8181215" cy="711031"/>
          </a:xfrm>
        </p:spPr>
        <p:txBody>
          <a:bodyPr lIns="108000" rIns="90000">
            <a:noAutofit/>
          </a:bodyPr>
          <a:lstStyle>
            <a:lvl1pPr marL="0" indent="0" algn="l">
              <a:lnSpc>
                <a:spcPct val="9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ändra mall för underrubrikformat</a:t>
            </a:r>
            <a:endParaRPr lang="en-GB" dirty="0"/>
          </a:p>
        </p:txBody>
      </p:sp>
      <p:grpSp>
        <p:nvGrpSpPr>
          <p:cNvPr id="12" name="Grupp 11">
            <a:extLst>
              <a:ext uri="{FF2B5EF4-FFF2-40B4-BE49-F238E27FC236}">
                <a16:creationId xmlns:a16="http://schemas.microsoft.com/office/drawing/2014/main" id="{E9331F4D-CFBF-B743-B11A-1C8047D3CFBE}"/>
              </a:ext>
            </a:extLst>
          </p:cNvPr>
          <p:cNvGrpSpPr/>
          <p:nvPr userDrawn="1"/>
        </p:nvGrpSpPr>
        <p:grpSpPr>
          <a:xfrm>
            <a:off x="0" y="0"/>
            <a:ext cx="1172780" cy="1181100"/>
            <a:chOff x="0" y="0"/>
            <a:chExt cx="1118774" cy="1126711"/>
          </a:xfrm>
          <a:noFill/>
        </p:grpSpPr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A58F791A-AC82-4241-9571-C01F81F86836}"/>
                </a:ext>
              </a:extLst>
            </p:cNvPr>
            <p:cNvPicPr>
              <a:picLocks noChangeArrowheads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674" y="237964"/>
              <a:ext cx="641393" cy="64978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4" name="Grupp 13">
              <a:extLst>
                <a:ext uri="{FF2B5EF4-FFF2-40B4-BE49-F238E27FC236}">
                  <a16:creationId xmlns:a16="http://schemas.microsoft.com/office/drawing/2014/main" id="{8947ABFC-334D-4740-BE63-0A994ACCB78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0017" y="0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52" name="Rektangel 51">
                <a:extLst>
                  <a:ext uri="{FF2B5EF4-FFF2-40B4-BE49-F238E27FC236}">
                    <a16:creationId xmlns:a16="http://schemas.microsoft.com/office/drawing/2014/main" id="{9C1F2ABF-FD0A-7047-8941-99E4FF67871B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3" name="Rektangel 52">
                <a:extLst>
                  <a:ext uri="{FF2B5EF4-FFF2-40B4-BE49-F238E27FC236}">
                    <a16:creationId xmlns:a16="http://schemas.microsoft.com/office/drawing/2014/main" id="{9F776FDA-E8EC-9045-BD9F-45209E3A805F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4" name="Rektangel 53">
                <a:extLst>
                  <a:ext uri="{FF2B5EF4-FFF2-40B4-BE49-F238E27FC236}">
                    <a16:creationId xmlns:a16="http://schemas.microsoft.com/office/drawing/2014/main" id="{7024E031-C178-924F-A947-E6AB347889C7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5" name="Rektangel 54">
                <a:extLst>
                  <a:ext uri="{FF2B5EF4-FFF2-40B4-BE49-F238E27FC236}">
                    <a16:creationId xmlns:a16="http://schemas.microsoft.com/office/drawing/2014/main" id="{9C9F9DC5-A524-D145-9011-37CC11C6EC20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6" name="Rektangel 55">
                <a:extLst>
                  <a:ext uri="{FF2B5EF4-FFF2-40B4-BE49-F238E27FC236}">
                    <a16:creationId xmlns:a16="http://schemas.microsoft.com/office/drawing/2014/main" id="{64829C5F-978F-D747-8E8C-862213367EDC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7" name="Rektangel 56">
                <a:extLst>
                  <a:ext uri="{FF2B5EF4-FFF2-40B4-BE49-F238E27FC236}">
                    <a16:creationId xmlns:a16="http://schemas.microsoft.com/office/drawing/2014/main" id="{2B47CF5B-7594-274E-B9E9-81D1789F4950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8" name="Rektangel 57">
                <a:extLst>
                  <a:ext uri="{FF2B5EF4-FFF2-40B4-BE49-F238E27FC236}">
                    <a16:creationId xmlns:a16="http://schemas.microsoft.com/office/drawing/2014/main" id="{D1A397B8-832C-BE46-B490-8871281D0DD6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9" name="Rektangel 58">
                <a:extLst>
                  <a:ext uri="{FF2B5EF4-FFF2-40B4-BE49-F238E27FC236}">
                    <a16:creationId xmlns:a16="http://schemas.microsoft.com/office/drawing/2014/main" id="{DE1FD1AF-8E22-CE4C-B838-C310A32D3678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0" name="Rektangel 59">
                <a:extLst>
                  <a:ext uri="{FF2B5EF4-FFF2-40B4-BE49-F238E27FC236}">
                    <a16:creationId xmlns:a16="http://schemas.microsoft.com/office/drawing/2014/main" id="{1DC6E4F4-0565-C244-8DCD-B715E7E69CD9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5" name="Grupp 14">
              <a:extLst>
                <a:ext uri="{FF2B5EF4-FFF2-40B4-BE49-F238E27FC236}">
                  <a16:creationId xmlns:a16="http://schemas.microsoft.com/office/drawing/2014/main" id="{40184570-8C9F-D547-BFCF-47EDE34BEAB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0017" y="887930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43" name="Rektangel 42">
                <a:extLst>
                  <a:ext uri="{FF2B5EF4-FFF2-40B4-BE49-F238E27FC236}">
                    <a16:creationId xmlns:a16="http://schemas.microsoft.com/office/drawing/2014/main" id="{A61EED33-3876-6C46-A702-773D24B265C3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4" name="Rektangel 43">
                <a:extLst>
                  <a:ext uri="{FF2B5EF4-FFF2-40B4-BE49-F238E27FC236}">
                    <a16:creationId xmlns:a16="http://schemas.microsoft.com/office/drawing/2014/main" id="{4D8A9A53-2174-6D4A-BBB7-03CDEA7B382A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5" name="Rektangel 44">
                <a:extLst>
                  <a:ext uri="{FF2B5EF4-FFF2-40B4-BE49-F238E27FC236}">
                    <a16:creationId xmlns:a16="http://schemas.microsoft.com/office/drawing/2014/main" id="{3EF5D968-9105-C94D-BE78-C3D31395CC25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6" name="Rektangel 45">
                <a:extLst>
                  <a:ext uri="{FF2B5EF4-FFF2-40B4-BE49-F238E27FC236}">
                    <a16:creationId xmlns:a16="http://schemas.microsoft.com/office/drawing/2014/main" id="{EC212671-72CA-9245-919A-6FA7C159FA15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7" name="Rektangel 46">
                <a:extLst>
                  <a:ext uri="{FF2B5EF4-FFF2-40B4-BE49-F238E27FC236}">
                    <a16:creationId xmlns:a16="http://schemas.microsoft.com/office/drawing/2014/main" id="{3A60D9C3-D2EA-4D42-87B8-128A9096F2C9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8" name="Rektangel 47">
                <a:extLst>
                  <a:ext uri="{FF2B5EF4-FFF2-40B4-BE49-F238E27FC236}">
                    <a16:creationId xmlns:a16="http://schemas.microsoft.com/office/drawing/2014/main" id="{DE94F348-690F-E540-9093-1C49199F26C1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9" name="Rektangel 48">
                <a:extLst>
                  <a:ext uri="{FF2B5EF4-FFF2-40B4-BE49-F238E27FC236}">
                    <a16:creationId xmlns:a16="http://schemas.microsoft.com/office/drawing/2014/main" id="{0F47886B-9D67-8945-B978-E3C389995422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0" name="Rektangel 49">
                <a:extLst>
                  <a:ext uri="{FF2B5EF4-FFF2-40B4-BE49-F238E27FC236}">
                    <a16:creationId xmlns:a16="http://schemas.microsoft.com/office/drawing/2014/main" id="{B6E087E5-ED56-1F44-AB4D-4E5DC58625B2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1" name="Rektangel 50">
                <a:extLst>
                  <a:ext uri="{FF2B5EF4-FFF2-40B4-BE49-F238E27FC236}">
                    <a16:creationId xmlns:a16="http://schemas.microsoft.com/office/drawing/2014/main" id="{FEAE9DDC-8E15-554D-A9F9-32C9FD821303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6" name="Grupp 15">
              <a:extLst>
                <a:ext uri="{FF2B5EF4-FFF2-40B4-BE49-F238E27FC236}">
                  <a16:creationId xmlns:a16="http://schemas.microsoft.com/office/drawing/2014/main" id="{BBD191D5-8184-A045-B6FE-5411D0DCF58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443465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27" name="Rektangel 26">
                <a:extLst>
                  <a:ext uri="{FF2B5EF4-FFF2-40B4-BE49-F238E27FC236}">
                    <a16:creationId xmlns:a16="http://schemas.microsoft.com/office/drawing/2014/main" id="{8DFBCE1C-D3B2-5F49-A340-D59567749FAF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8" name="Rektangel 27">
                <a:extLst>
                  <a:ext uri="{FF2B5EF4-FFF2-40B4-BE49-F238E27FC236}">
                    <a16:creationId xmlns:a16="http://schemas.microsoft.com/office/drawing/2014/main" id="{1A697A31-3F22-3D42-AAC2-3D75D7AB3974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9" name="Rektangel 28">
                <a:extLst>
                  <a:ext uri="{FF2B5EF4-FFF2-40B4-BE49-F238E27FC236}">
                    <a16:creationId xmlns:a16="http://schemas.microsoft.com/office/drawing/2014/main" id="{1533B9DF-99E0-F148-98DF-1AE4E0DCB229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0" name="Rektangel 29">
                <a:extLst>
                  <a:ext uri="{FF2B5EF4-FFF2-40B4-BE49-F238E27FC236}">
                    <a16:creationId xmlns:a16="http://schemas.microsoft.com/office/drawing/2014/main" id="{AC0994CB-1562-C84A-BC07-C3E433681627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8" name="Rektangel 37">
                <a:extLst>
                  <a:ext uri="{FF2B5EF4-FFF2-40B4-BE49-F238E27FC236}">
                    <a16:creationId xmlns:a16="http://schemas.microsoft.com/office/drawing/2014/main" id="{1C45B92F-660A-FE46-AB66-EC8D8127EEE6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9" name="Rektangel 38">
                <a:extLst>
                  <a:ext uri="{FF2B5EF4-FFF2-40B4-BE49-F238E27FC236}">
                    <a16:creationId xmlns:a16="http://schemas.microsoft.com/office/drawing/2014/main" id="{6BFB85B6-8991-7A40-9E36-70642CC39972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0" name="Rektangel 39">
                <a:extLst>
                  <a:ext uri="{FF2B5EF4-FFF2-40B4-BE49-F238E27FC236}">
                    <a16:creationId xmlns:a16="http://schemas.microsoft.com/office/drawing/2014/main" id="{DA01DD59-2BF2-D44E-92BC-D4F5118FF537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1" name="Rektangel 40">
                <a:extLst>
                  <a:ext uri="{FF2B5EF4-FFF2-40B4-BE49-F238E27FC236}">
                    <a16:creationId xmlns:a16="http://schemas.microsoft.com/office/drawing/2014/main" id="{A044860E-CE54-C645-8C96-DCC0027B3850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2" name="Rektangel 41">
                <a:extLst>
                  <a:ext uri="{FF2B5EF4-FFF2-40B4-BE49-F238E27FC236}">
                    <a16:creationId xmlns:a16="http://schemas.microsoft.com/office/drawing/2014/main" id="{040B73E1-2341-A342-9BFA-9F9DC4E47D90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7" name="Grupp 16">
              <a:extLst>
                <a:ext uri="{FF2B5EF4-FFF2-40B4-BE49-F238E27FC236}">
                  <a16:creationId xmlns:a16="http://schemas.microsoft.com/office/drawing/2014/main" id="{C01C7D92-822D-F247-888A-51CDBE3208C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80067" y="443465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18" name="Rektangel 17">
                <a:extLst>
                  <a:ext uri="{FF2B5EF4-FFF2-40B4-BE49-F238E27FC236}">
                    <a16:creationId xmlns:a16="http://schemas.microsoft.com/office/drawing/2014/main" id="{65FEDA4E-E961-0D49-94DF-571AD02244A0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" name="Rektangel 18">
                <a:extLst>
                  <a:ext uri="{FF2B5EF4-FFF2-40B4-BE49-F238E27FC236}">
                    <a16:creationId xmlns:a16="http://schemas.microsoft.com/office/drawing/2014/main" id="{9E90C081-1629-9147-9B51-6494A7B4DB18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" name="Rektangel 19">
                <a:extLst>
                  <a:ext uri="{FF2B5EF4-FFF2-40B4-BE49-F238E27FC236}">
                    <a16:creationId xmlns:a16="http://schemas.microsoft.com/office/drawing/2014/main" id="{EEB32951-A8BB-ED4E-BAAB-C0E1FE85F8EB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1" name="Rektangel 20">
                <a:extLst>
                  <a:ext uri="{FF2B5EF4-FFF2-40B4-BE49-F238E27FC236}">
                    <a16:creationId xmlns:a16="http://schemas.microsoft.com/office/drawing/2014/main" id="{0A8A807A-65D9-C54E-98D6-5949FCEA8DFA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2" name="Rektangel 21">
                <a:extLst>
                  <a:ext uri="{FF2B5EF4-FFF2-40B4-BE49-F238E27FC236}">
                    <a16:creationId xmlns:a16="http://schemas.microsoft.com/office/drawing/2014/main" id="{C94C2C1C-9987-A64A-A424-C3C8AAF83EAE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3" name="Rektangel 22">
                <a:extLst>
                  <a:ext uri="{FF2B5EF4-FFF2-40B4-BE49-F238E27FC236}">
                    <a16:creationId xmlns:a16="http://schemas.microsoft.com/office/drawing/2014/main" id="{BA62EF01-C788-684D-AEAC-5899616A01B7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4" name="Rektangel 23">
                <a:extLst>
                  <a:ext uri="{FF2B5EF4-FFF2-40B4-BE49-F238E27FC236}">
                    <a16:creationId xmlns:a16="http://schemas.microsoft.com/office/drawing/2014/main" id="{F52962C9-79CF-D24A-AFEF-4F2634BF4BF0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5" name="Rektangel 24">
                <a:extLst>
                  <a:ext uri="{FF2B5EF4-FFF2-40B4-BE49-F238E27FC236}">
                    <a16:creationId xmlns:a16="http://schemas.microsoft.com/office/drawing/2014/main" id="{CF48E26C-2B9A-4442-BC4B-E4588287A02E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6" name="Rektangel 25">
                <a:extLst>
                  <a:ext uri="{FF2B5EF4-FFF2-40B4-BE49-F238E27FC236}">
                    <a16:creationId xmlns:a16="http://schemas.microsoft.com/office/drawing/2014/main" id="{C0DCEE72-5D28-C148-828F-B74EE134472D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cxnSp>
        <p:nvCxnSpPr>
          <p:cNvPr id="123" name="Rak 122">
            <a:extLst>
              <a:ext uri="{FF2B5EF4-FFF2-40B4-BE49-F238E27FC236}">
                <a16:creationId xmlns:a16="http://schemas.microsoft.com/office/drawing/2014/main" id="{5097A8E5-A6B9-EE40-A302-C6CF112729E0}"/>
              </a:ext>
            </a:extLst>
          </p:cNvPr>
          <p:cNvCxnSpPr>
            <a:cxnSpLocks/>
          </p:cNvCxnSpPr>
          <p:nvPr userDrawn="1"/>
        </p:nvCxnSpPr>
        <p:spPr>
          <a:xfrm>
            <a:off x="247666" y="4891747"/>
            <a:ext cx="864550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7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6"/>
          <p:cNvSpPr>
            <a:spLocks noChangeShapeType="1"/>
          </p:cNvSpPr>
          <p:nvPr/>
        </p:nvSpPr>
        <p:spPr bwMode="gray">
          <a:xfrm>
            <a:off x="-1376363" y="4197350"/>
            <a:ext cx="0" cy="0"/>
          </a:xfrm>
          <a:prstGeom prst="line">
            <a:avLst/>
          </a:prstGeom>
          <a:noFill/>
          <a:ln w="3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sv-SE"/>
          </a:p>
        </p:txBody>
      </p:sp>
      <p:sp>
        <p:nvSpPr>
          <p:cNvPr id="3" name="AutoShape 14"/>
          <p:cNvSpPr>
            <a:spLocks noChangeAspect="1" noChangeArrowheads="1" noTextEdit="1"/>
          </p:cNvSpPr>
          <p:nvPr/>
        </p:nvSpPr>
        <p:spPr bwMode="auto">
          <a:xfrm>
            <a:off x="-3582988" y="3049588"/>
            <a:ext cx="14508163" cy="174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sv-SE"/>
          </a:p>
        </p:txBody>
      </p:sp>
      <p:pic>
        <p:nvPicPr>
          <p:cNvPr id="5" name="Bildobjekt 19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28051" y="333780"/>
            <a:ext cx="1381125" cy="220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Bildobjekt 18">
            <a:extLst>
              <a:ext uri="{FF2B5EF4-FFF2-40B4-BE49-F238E27FC236}">
                <a16:creationId xmlns:a16="http://schemas.microsoft.com/office/drawing/2014/main" id="{9818D67E-72BB-EF4D-8650-DA1146FF8B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231" t="40906" r="20988" b="17529"/>
          <a:stretch>
            <a:fillRect/>
          </a:stretch>
        </p:blipFill>
        <p:spPr bwMode="auto">
          <a:xfrm>
            <a:off x="250824" y="2542658"/>
            <a:ext cx="8642351" cy="2426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 14">
            <a:extLst>
              <a:ext uri="{FF2B5EF4-FFF2-40B4-BE49-F238E27FC236}">
                <a16:creationId xmlns:a16="http://schemas.microsoft.com/office/drawing/2014/main" id="{0863DBC1-93FB-FC4F-8A6E-D08EB15A346A}"/>
              </a:ext>
            </a:extLst>
          </p:cNvPr>
          <p:cNvGrpSpPr/>
          <p:nvPr userDrawn="1"/>
        </p:nvGrpSpPr>
        <p:grpSpPr>
          <a:xfrm>
            <a:off x="0" y="0"/>
            <a:ext cx="1172780" cy="1181100"/>
            <a:chOff x="0" y="0"/>
            <a:chExt cx="1118774" cy="1126711"/>
          </a:xfrm>
          <a:noFill/>
        </p:grpSpPr>
        <p:pic>
          <p:nvPicPr>
            <p:cNvPr id="16" name="Picture 2">
              <a:extLst>
                <a:ext uri="{FF2B5EF4-FFF2-40B4-BE49-F238E27FC236}">
                  <a16:creationId xmlns:a16="http://schemas.microsoft.com/office/drawing/2014/main" id="{5016C568-ADC6-B448-9875-EC43010139E3}"/>
                </a:ext>
              </a:extLst>
            </p:cNvPr>
            <p:cNvPicPr>
              <a:picLocks noChangeArrowheads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674" y="237964"/>
              <a:ext cx="641393" cy="64978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7" name="Grupp 16">
              <a:extLst>
                <a:ext uri="{FF2B5EF4-FFF2-40B4-BE49-F238E27FC236}">
                  <a16:creationId xmlns:a16="http://schemas.microsoft.com/office/drawing/2014/main" id="{15EAD1A5-2C50-F14C-A922-42AECE9F76A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0017" y="0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56" name="Rektangel 55">
                <a:extLst>
                  <a:ext uri="{FF2B5EF4-FFF2-40B4-BE49-F238E27FC236}">
                    <a16:creationId xmlns:a16="http://schemas.microsoft.com/office/drawing/2014/main" id="{625FD33E-FA80-8E47-89FC-DCCC2A3C2D16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7" name="Rektangel 56">
                <a:extLst>
                  <a:ext uri="{FF2B5EF4-FFF2-40B4-BE49-F238E27FC236}">
                    <a16:creationId xmlns:a16="http://schemas.microsoft.com/office/drawing/2014/main" id="{8F10E0A5-B8EE-BE47-BC4E-24E1DDB174BC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8" name="Rektangel 57">
                <a:extLst>
                  <a:ext uri="{FF2B5EF4-FFF2-40B4-BE49-F238E27FC236}">
                    <a16:creationId xmlns:a16="http://schemas.microsoft.com/office/drawing/2014/main" id="{28EFCF7D-6529-C142-93C9-90598C42E621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9" name="Rektangel 58">
                <a:extLst>
                  <a:ext uri="{FF2B5EF4-FFF2-40B4-BE49-F238E27FC236}">
                    <a16:creationId xmlns:a16="http://schemas.microsoft.com/office/drawing/2014/main" id="{9AF22970-B936-314A-824B-D4DF2AC4B854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0" name="Rektangel 59">
                <a:extLst>
                  <a:ext uri="{FF2B5EF4-FFF2-40B4-BE49-F238E27FC236}">
                    <a16:creationId xmlns:a16="http://schemas.microsoft.com/office/drawing/2014/main" id="{60A421F4-0D3B-8043-8234-162B9DF4AEA4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1" name="Rektangel 60">
                <a:extLst>
                  <a:ext uri="{FF2B5EF4-FFF2-40B4-BE49-F238E27FC236}">
                    <a16:creationId xmlns:a16="http://schemas.microsoft.com/office/drawing/2014/main" id="{2DB35B1D-2369-204C-9135-78149F469654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2" name="Rektangel 61">
                <a:extLst>
                  <a:ext uri="{FF2B5EF4-FFF2-40B4-BE49-F238E27FC236}">
                    <a16:creationId xmlns:a16="http://schemas.microsoft.com/office/drawing/2014/main" id="{F51D08D7-925E-C84D-8090-F610717A86D9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3" name="Rektangel 62">
                <a:extLst>
                  <a:ext uri="{FF2B5EF4-FFF2-40B4-BE49-F238E27FC236}">
                    <a16:creationId xmlns:a16="http://schemas.microsoft.com/office/drawing/2014/main" id="{E8F003AD-FABE-EE4D-BA89-B2742335EC11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4" name="Rektangel 63">
                <a:extLst>
                  <a:ext uri="{FF2B5EF4-FFF2-40B4-BE49-F238E27FC236}">
                    <a16:creationId xmlns:a16="http://schemas.microsoft.com/office/drawing/2014/main" id="{ABB6F5C6-C885-7942-A935-9C0B32B8A983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26" name="Grupp 25">
              <a:extLst>
                <a:ext uri="{FF2B5EF4-FFF2-40B4-BE49-F238E27FC236}">
                  <a16:creationId xmlns:a16="http://schemas.microsoft.com/office/drawing/2014/main" id="{E37A3EC7-B403-FB41-9F91-C41E66E1C3F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0017" y="887930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47" name="Rektangel 46">
                <a:extLst>
                  <a:ext uri="{FF2B5EF4-FFF2-40B4-BE49-F238E27FC236}">
                    <a16:creationId xmlns:a16="http://schemas.microsoft.com/office/drawing/2014/main" id="{35D35AD7-6B39-F943-A943-C994051A3591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8" name="Rektangel 47">
                <a:extLst>
                  <a:ext uri="{FF2B5EF4-FFF2-40B4-BE49-F238E27FC236}">
                    <a16:creationId xmlns:a16="http://schemas.microsoft.com/office/drawing/2014/main" id="{F607BB48-BBCD-3647-80C2-C6260F62508D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9" name="Rektangel 48">
                <a:extLst>
                  <a:ext uri="{FF2B5EF4-FFF2-40B4-BE49-F238E27FC236}">
                    <a16:creationId xmlns:a16="http://schemas.microsoft.com/office/drawing/2014/main" id="{3A00F74D-012D-744D-8CD4-86F3025176A9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0" name="Rektangel 49">
                <a:extLst>
                  <a:ext uri="{FF2B5EF4-FFF2-40B4-BE49-F238E27FC236}">
                    <a16:creationId xmlns:a16="http://schemas.microsoft.com/office/drawing/2014/main" id="{25EFBEB2-E669-4441-A2A7-8EA23B468366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1" name="Rektangel 50">
                <a:extLst>
                  <a:ext uri="{FF2B5EF4-FFF2-40B4-BE49-F238E27FC236}">
                    <a16:creationId xmlns:a16="http://schemas.microsoft.com/office/drawing/2014/main" id="{478148B7-7D92-B443-9A7B-461278601ADC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2" name="Rektangel 51">
                <a:extLst>
                  <a:ext uri="{FF2B5EF4-FFF2-40B4-BE49-F238E27FC236}">
                    <a16:creationId xmlns:a16="http://schemas.microsoft.com/office/drawing/2014/main" id="{33F102BC-AE06-C04F-ABBD-6954A9357DA6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3" name="Rektangel 52">
                <a:extLst>
                  <a:ext uri="{FF2B5EF4-FFF2-40B4-BE49-F238E27FC236}">
                    <a16:creationId xmlns:a16="http://schemas.microsoft.com/office/drawing/2014/main" id="{F1168AA4-3F32-6345-AEAD-E2EF2358B8F2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4" name="Rektangel 53">
                <a:extLst>
                  <a:ext uri="{FF2B5EF4-FFF2-40B4-BE49-F238E27FC236}">
                    <a16:creationId xmlns:a16="http://schemas.microsoft.com/office/drawing/2014/main" id="{EF2E7D3E-0E67-9A48-85F5-C51E73D42874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5" name="Rektangel 54">
                <a:extLst>
                  <a:ext uri="{FF2B5EF4-FFF2-40B4-BE49-F238E27FC236}">
                    <a16:creationId xmlns:a16="http://schemas.microsoft.com/office/drawing/2014/main" id="{34ECFF50-188A-EF4D-ABC2-ECFAF9D440AE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27" name="Grupp 26">
              <a:extLst>
                <a:ext uri="{FF2B5EF4-FFF2-40B4-BE49-F238E27FC236}">
                  <a16:creationId xmlns:a16="http://schemas.microsoft.com/office/drawing/2014/main" id="{F68676DE-7159-B449-A14D-06BBB64ECB8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443465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38" name="Rektangel 37">
                <a:extLst>
                  <a:ext uri="{FF2B5EF4-FFF2-40B4-BE49-F238E27FC236}">
                    <a16:creationId xmlns:a16="http://schemas.microsoft.com/office/drawing/2014/main" id="{A435E150-EB57-B44A-8293-2C19C271A956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9" name="Rektangel 38">
                <a:extLst>
                  <a:ext uri="{FF2B5EF4-FFF2-40B4-BE49-F238E27FC236}">
                    <a16:creationId xmlns:a16="http://schemas.microsoft.com/office/drawing/2014/main" id="{53C0B4FF-3765-4840-8E0A-9AA936D37216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0" name="Rektangel 39">
                <a:extLst>
                  <a:ext uri="{FF2B5EF4-FFF2-40B4-BE49-F238E27FC236}">
                    <a16:creationId xmlns:a16="http://schemas.microsoft.com/office/drawing/2014/main" id="{A60EFB5C-D38B-D849-AB68-371460E2B1DC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1" name="Rektangel 40">
                <a:extLst>
                  <a:ext uri="{FF2B5EF4-FFF2-40B4-BE49-F238E27FC236}">
                    <a16:creationId xmlns:a16="http://schemas.microsoft.com/office/drawing/2014/main" id="{A71C6519-4CCC-D74C-A050-B08BE3BFE6AE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2" name="Rektangel 41">
                <a:extLst>
                  <a:ext uri="{FF2B5EF4-FFF2-40B4-BE49-F238E27FC236}">
                    <a16:creationId xmlns:a16="http://schemas.microsoft.com/office/drawing/2014/main" id="{8625C522-5195-CA45-9C5A-7279ED5AF410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3" name="Rektangel 42">
                <a:extLst>
                  <a:ext uri="{FF2B5EF4-FFF2-40B4-BE49-F238E27FC236}">
                    <a16:creationId xmlns:a16="http://schemas.microsoft.com/office/drawing/2014/main" id="{B21F9AF9-65C3-BA4E-9064-122DC8A4A494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4" name="Rektangel 43">
                <a:extLst>
                  <a:ext uri="{FF2B5EF4-FFF2-40B4-BE49-F238E27FC236}">
                    <a16:creationId xmlns:a16="http://schemas.microsoft.com/office/drawing/2014/main" id="{7D8AAB2F-C807-4C4C-871F-F2E3846FF9FC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5" name="Rektangel 44">
                <a:extLst>
                  <a:ext uri="{FF2B5EF4-FFF2-40B4-BE49-F238E27FC236}">
                    <a16:creationId xmlns:a16="http://schemas.microsoft.com/office/drawing/2014/main" id="{0CCC44B3-D0FF-D14E-A1C6-B6CFB2D23374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6" name="Rektangel 45">
                <a:extLst>
                  <a:ext uri="{FF2B5EF4-FFF2-40B4-BE49-F238E27FC236}">
                    <a16:creationId xmlns:a16="http://schemas.microsoft.com/office/drawing/2014/main" id="{3E7AF6E4-A19E-CB48-A8B3-F17A97DA27ED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28" name="Grupp 27">
              <a:extLst>
                <a:ext uri="{FF2B5EF4-FFF2-40B4-BE49-F238E27FC236}">
                  <a16:creationId xmlns:a16="http://schemas.microsoft.com/office/drawing/2014/main" id="{4D7939D2-013B-8D43-AF56-65E8308D448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80067" y="443465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29" name="Rektangel 28">
                <a:extLst>
                  <a:ext uri="{FF2B5EF4-FFF2-40B4-BE49-F238E27FC236}">
                    <a16:creationId xmlns:a16="http://schemas.microsoft.com/office/drawing/2014/main" id="{2B38132A-7F88-3148-A4FC-2DA07E2A634F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0" name="Rektangel 29">
                <a:extLst>
                  <a:ext uri="{FF2B5EF4-FFF2-40B4-BE49-F238E27FC236}">
                    <a16:creationId xmlns:a16="http://schemas.microsoft.com/office/drawing/2014/main" id="{5209F07D-76ED-C14B-B4D2-A7765896DEBC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1" name="Rektangel 30">
                <a:extLst>
                  <a:ext uri="{FF2B5EF4-FFF2-40B4-BE49-F238E27FC236}">
                    <a16:creationId xmlns:a16="http://schemas.microsoft.com/office/drawing/2014/main" id="{A32CA292-5FF0-A747-8736-F788E8B5030A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2" name="Rektangel 31">
                <a:extLst>
                  <a:ext uri="{FF2B5EF4-FFF2-40B4-BE49-F238E27FC236}">
                    <a16:creationId xmlns:a16="http://schemas.microsoft.com/office/drawing/2014/main" id="{AF774941-1457-FE4F-99C0-D11026CE8C84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3" name="Rektangel 32">
                <a:extLst>
                  <a:ext uri="{FF2B5EF4-FFF2-40B4-BE49-F238E27FC236}">
                    <a16:creationId xmlns:a16="http://schemas.microsoft.com/office/drawing/2014/main" id="{A552B882-FA01-D642-91BA-E072AF506A10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4" name="Rektangel 33">
                <a:extLst>
                  <a:ext uri="{FF2B5EF4-FFF2-40B4-BE49-F238E27FC236}">
                    <a16:creationId xmlns:a16="http://schemas.microsoft.com/office/drawing/2014/main" id="{10860FD5-FD3F-A44E-A3A2-6ACBE91E3C41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5" name="Rektangel 34">
                <a:extLst>
                  <a:ext uri="{FF2B5EF4-FFF2-40B4-BE49-F238E27FC236}">
                    <a16:creationId xmlns:a16="http://schemas.microsoft.com/office/drawing/2014/main" id="{7864E4F5-5000-7D43-8D12-8117255CB092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6" name="Rektangel 35">
                <a:extLst>
                  <a:ext uri="{FF2B5EF4-FFF2-40B4-BE49-F238E27FC236}">
                    <a16:creationId xmlns:a16="http://schemas.microsoft.com/office/drawing/2014/main" id="{63FCD91C-D163-694C-A6A2-A8777BB9D7EF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7" name="Rektangel 36">
                <a:extLst>
                  <a:ext uri="{FF2B5EF4-FFF2-40B4-BE49-F238E27FC236}">
                    <a16:creationId xmlns:a16="http://schemas.microsoft.com/office/drawing/2014/main" id="{C530E33C-0CCE-EA45-BFBA-21B929A17D1A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cxnSp>
        <p:nvCxnSpPr>
          <p:cNvPr id="65" name="Rak 64">
            <a:extLst>
              <a:ext uri="{FF2B5EF4-FFF2-40B4-BE49-F238E27FC236}">
                <a16:creationId xmlns:a16="http://schemas.microsoft.com/office/drawing/2014/main" id="{FFF58A14-E24D-2646-87F0-D570B46FC445}"/>
              </a:ext>
            </a:extLst>
          </p:cNvPr>
          <p:cNvCxnSpPr>
            <a:cxnSpLocks/>
          </p:cNvCxnSpPr>
          <p:nvPr userDrawn="1"/>
        </p:nvCxnSpPr>
        <p:spPr>
          <a:xfrm>
            <a:off x="247666" y="4891747"/>
            <a:ext cx="864550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ubrik 1">
            <a:extLst>
              <a:ext uri="{FF2B5EF4-FFF2-40B4-BE49-F238E27FC236}">
                <a16:creationId xmlns:a16="http://schemas.microsoft.com/office/drawing/2014/main" id="{3997965E-37C7-4D41-8C47-88DEC7D855A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9548" y="1079437"/>
            <a:ext cx="8181215" cy="643695"/>
          </a:xfrm>
        </p:spPr>
        <p:txBody>
          <a:bodyPr lIns="90000" anchor="t">
            <a:noAutofit/>
          </a:bodyPr>
          <a:lstStyle>
            <a:lvl1pPr algn="l">
              <a:lnSpc>
                <a:spcPct val="90000"/>
              </a:lnSpc>
              <a:defRPr sz="3600"/>
            </a:lvl1pPr>
          </a:lstStyle>
          <a:p>
            <a:r>
              <a:rPr lang="sv-SE" dirty="0"/>
              <a:t>Klicka för att ändra rubrikformat</a:t>
            </a:r>
            <a:endParaRPr lang="en-GB" dirty="0"/>
          </a:p>
        </p:txBody>
      </p:sp>
      <p:sp>
        <p:nvSpPr>
          <p:cNvPr id="67" name="Underrubrik 2">
            <a:extLst>
              <a:ext uri="{FF2B5EF4-FFF2-40B4-BE49-F238E27FC236}">
                <a16:creationId xmlns:a16="http://schemas.microsoft.com/office/drawing/2014/main" id="{BE9565E6-B7A1-5E48-B793-BFB8048C99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548" y="1723132"/>
            <a:ext cx="8181215" cy="711031"/>
          </a:xfrm>
        </p:spPr>
        <p:txBody>
          <a:bodyPr lIns="108000" rIns="90000">
            <a:noAutofit/>
          </a:bodyPr>
          <a:lstStyle>
            <a:lvl1pPr marL="0" indent="0" algn="l">
              <a:lnSpc>
                <a:spcPct val="9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ändra mall för underrubrikformat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6855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42A2319-CD13-BE4D-9C63-5A9EBFDCEC1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47540BA4-CF98-2846-8D40-8EA647BCD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Platshållare för innehåll 10">
            <a:extLst>
              <a:ext uri="{FF2B5EF4-FFF2-40B4-BE49-F238E27FC236}">
                <a16:creationId xmlns:a16="http://schemas.microsoft.com/office/drawing/2014/main" id="{C55E1E5B-E1F9-C645-91AF-7753BF8D8EB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62000" y="1112400"/>
            <a:ext cx="7559674" cy="3612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F16505C-17CD-824D-868E-E1A8F7266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001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två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AEF5597-77F0-434A-A2AB-0ACCE1CD7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Klicka här för att ändra mall för rubrikformat</a:t>
            </a:r>
            <a:endParaRPr lang="en-GB" dirty="0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89E2E86-DCB5-5D40-AAC1-7A916712E6F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AD82F0C-0E2A-5546-8972-AA94798A63F5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7C89D1DA-CF8E-0D44-9D15-51F737427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latshållare för innehåll 6">
            <a:extLst>
              <a:ext uri="{FF2B5EF4-FFF2-40B4-BE49-F238E27FC236}">
                <a16:creationId xmlns:a16="http://schemas.microsoft.com/office/drawing/2014/main" id="{6AD6011F-45DB-6648-8334-1B4DC6E8EA9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62000" y="1116000"/>
            <a:ext cx="3427344" cy="3781438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  <a:endParaRPr lang="en-GB" dirty="0"/>
          </a:p>
        </p:txBody>
      </p:sp>
      <p:sp>
        <p:nvSpPr>
          <p:cNvPr id="8" name="Platshållare för innehåll 6">
            <a:extLst>
              <a:ext uri="{FF2B5EF4-FFF2-40B4-BE49-F238E27FC236}">
                <a16:creationId xmlns:a16="http://schemas.microsoft.com/office/drawing/2014/main" id="{E71BD36F-2D19-AD42-B3D6-3BC155EE33A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0" y="1116000"/>
            <a:ext cx="3427341" cy="3781438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337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, underrubriker och två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AEF5597-77F0-434A-A2AB-0ACCE1CD7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89E2E86-DCB5-5D40-AAC1-7A916712E6F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A7A7FA62-242B-154F-BDED-F228A40489AE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7C89D1DA-CF8E-0D44-9D15-51F737427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latshållare för innehåll 6">
            <a:extLst>
              <a:ext uri="{FF2B5EF4-FFF2-40B4-BE49-F238E27FC236}">
                <a16:creationId xmlns:a16="http://schemas.microsoft.com/office/drawing/2014/main" id="{6AD6011F-45DB-6648-8334-1B4DC6E8EA9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62000" y="1458000"/>
            <a:ext cx="3427344" cy="3266400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  <a:endParaRPr lang="en-GB" dirty="0"/>
          </a:p>
        </p:txBody>
      </p:sp>
      <p:sp>
        <p:nvSpPr>
          <p:cNvPr id="8" name="Platshållare för innehåll 6">
            <a:extLst>
              <a:ext uri="{FF2B5EF4-FFF2-40B4-BE49-F238E27FC236}">
                <a16:creationId xmlns:a16="http://schemas.microsoft.com/office/drawing/2014/main" id="{E71BD36F-2D19-AD42-B3D6-3BC155EE33A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0" y="1458000"/>
            <a:ext cx="3427341" cy="3266400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  <a:endParaRPr lang="en-GB" dirty="0"/>
          </a:p>
        </p:txBody>
      </p:sp>
      <p:sp>
        <p:nvSpPr>
          <p:cNvPr id="9" name="Platshållare för text 2">
            <a:extLst>
              <a:ext uri="{FF2B5EF4-FFF2-40B4-BE49-F238E27FC236}">
                <a16:creationId xmlns:a16="http://schemas.microsoft.com/office/drawing/2014/main" id="{5036AF80-4CD2-454D-A2BD-8376F1D80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2000" y="1051200"/>
            <a:ext cx="3427342" cy="32772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/>
              <a:t>Klicka här för att ändra format på bakgrundstexten</a:t>
            </a:r>
          </a:p>
        </p:txBody>
      </p:sp>
      <p:sp>
        <p:nvSpPr>
          <p:cNvPr id="10" name="Platshållare för text 4">
            <a:extLst>
              <a:ext uri="{FF2B5EF4-FFF2-40B4-BE49-F238E27FC236}">
                <a16:creationId xmlns:a16="http://schemas.microsoft.com/office/drawing/2014/main" id="{BD1EFFC8-506E-5A4A-B12B-1ED4D1958F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72000" y="1051200"/>
            <a:ext cx="3427341" cy="32772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/>
              <a:t>Klicka här för att ändra format på bakgrundstexten</a:t>
            </a:r>
          </a:p>
        </p:txBody>
      </p:sp>
    </p:spTree>
    <p:extLst>
      <p:ext uri="{BB962C8B-B14F-4D97-AF65-F5344CB8AC3E}">
        <p14:creationId xmlns:p14="http://schemas.microsoft.com/office/powerpoint/2010/main" val="255955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99213F7-29AE-3348-BA14-276452F17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EE58744-88EE-9F48-B53F-195692071B8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D45677C-6021-4B4B-8D00-4AA6DB0D4902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12052B00-675E-0049-A5DB-D785D6290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latshållare för bild 6">
            <a:extLst>
              <a:ext uri="{FF2B5EF4-FFF2-40B4-BE49-F238E27FC236}">
                <a16:creationId xmlns:a16="http://schemas.microsoft.com/office/drawing/2014/main" id="{4CD2FD66-7FAA-AE47-8A10-92EF24064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825" y="1182688"/>
            <a:ext cx="8642350" cy="35417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7774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två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99213F7-29AE-3348-BA14-276452F17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EE58744-88EE-9F48-B53F-195692071B8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41755ED-D54E-694B-A391-7B1A4BC3BA77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12052B00-675E-0049-A5DB-D785D6290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latshållare för bild 6">
            <a:extLst>
              <a:ext uri="{FF2B5EF4-FFF2-40B4-BE49-F238E27FC236}">
                <a16:creationId xmlns:a16="http://schemas.microsoft.com/office/drawing/2014/main" id="{4CD2FD66-7FAA-AE47-8A10-92EF24064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825" y="1183342"/>
            <a:ext cx="4282057" cy="354105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 dirty="0"/>
          </a:p>
        </p:txBody>
      </p:sp>
      <p:sp>
        <p:nvSpPr>
          <p:cNvPr id="8" name="Platshållare för bild 6">
            <a:extLst>
              <a:ext uri="{FF2B5EF4-FFF2-40B4-BE49-F238E27FC236}">
                <a16:creationId xmlns:a16="http://schemas.microsoft.com/office/drawing/2014/main" id="{F471D766-023C-E042-B60C-5AA70DCA121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11119" y="1183342"/>
            <a:ext cx="4282055" cy="354105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128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06286D3-8649-524C-AC90-FF2F69102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Klicka här för att ändra mall för rubrikformat</a:t>
            </a:r>
            <a:endParaRPr lang="en-GB" dirty="0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EE417B25-3466-4D4E-9932-2BC6E1D868B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C55EB1E9-4E18-5549-8E17-04A05D374244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31573EF2-0F29-FC4E-8D8C-6C9A6BED7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71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 15">
            <a:extLst>
              <a:ext uri="{FF2B5EF4-FFF2-40B4-BE49-F238E27FC236}">
                <a16:creationId xmlns:a16="http://schemas.microsoft.com/office/drawing/2014/main" id="{8FC9BCA9-8112-B140-ADE9-6824270029CC}"/>
              </a:ext>
            </a:extLst>
          </p:cNvPr>
          <p:cNvGrpSpPr/>
          <p:nvPr userDrawn="1"/>
        </p:nvGrpSpPr>
        <p:grpSpPr>
          <a:xfrm>
            <a:off x="0" y="0"/>
            <a:ext cx="1172780" cy="1181100"/>
            <a:chOff x="0" y="0"/>
            <a:chExt cx="1118774" cy="1126711"/>
          </a:xfrm>
          <a:noFill/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5CC0A999-4F7B-8C4E-8149-C4EAA0A4A500}"/>
                </a:ext>
              </a:extLst>
            </p:cNvPr>
            <p:cNvPicPr>
              <a:picLocks noChangeArrowheads="1"/>
            </p:cNvPicPr>
            <p:nvPr userDrawn="1"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674" y="237964"/>
              <a:ext cx="641393" cy="64978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8" name="Grupp 17">
              <a:extLst>
                <a:ext uri="{FF2B5EF4-FFF2-40B4-BE49-F238E27FC236}">
                  <a16:creationId xmlns:a16="http://schemas.microsoft.com/office/drawing/2014/main" id="{69D53D63-D667-E84D-A90C-8D11EC9E4B5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0017" y="0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55" name="Rektangel 54">
                <a:extLst>
                  <a:ext uri="{FF2B5EF4-FFF2-40B4-BE49-F238E27FC236}">
                    <a16:creationId xmlns:a16="http://schemas.microsoft.com/office/drawing/2014/main" id="{9B6D8BC4-515D-A14B-BF16-35FC559D15C0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6" name="Rektangel 55">
                <a:extLst>
                  <a:ext uri="{FF2B5EF4-FFF2-40B4-BE49-F238E27FC236}">
                    <a16:creationId xmlns:a16="http://schemas.microsoft.com/office/drawing/2014/main" id="{6A8074B4-32D4-7D4D-99B1-C1E5BCA4C294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7" name="Rektangel 56">
                <a:extLst>
                  <a:ext uri="{FF2B5EF4-FFF2-40B4-BE49-F238E27FC236}">
                    <a16:creationId xmlns:a16="http://schemas.microsoft.com/office/drawing/2014/main" id="{5DF1CC6E-E23D-7846-B935-B6D685DE5D3F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8" name="Rektangel 57">
                <a:extLst>
                  <a:ext uri="{FF2B5EF4-FFF2-40B4-BE49-F238E27FC236}">
                    <a16:creationId xmlns:a16="http://schemas.microsoft.com/office/drawing/2014/main" id="{E0344D03-8FC1-6B4D-BBDE-3DAE45779BC4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9" name="Rektangel 58">
                <a:extLst>
                  <a:ext uri="{FF2B5EF4-FFF2-40B4-BE49-F238E27FC236}">
                    <a16:creationId xmlns:a16="http://schemas.microsoft.com/office/drawing/2014/main" id="{1ADEEFC8-FFFE-B543-9D4F-F5E7FFED0956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0" name="Rektangel 59">
                <a:extLst>
                  <a:ext uri="{FF2B5EF4-FFF2-40B4-BE49-F238E27FC236}">
                    <a16:creationId xmlns:a16="http://schemas.microsoft.com/office/drawing/2014/main" id="{F8D556CD-9A22-3549-83E4-AC3754C40CA8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1" name="Rektangel 60">
                <a:extLst>
                  <a:ext uri="{FF2B5EF4-FFF2-40B4-BE49-F238E27FC236}">
                    <a16:creationId xmlns:a16="http://schemas.microsoft.com/office/drawing/2014/main" id="{483B93B1-26EF-844F-BD73-0AB10B74D5DE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2" name="Rektangel 61">
                <a:extLst>
                  <a:ext uri="{FF2B5EF4-FFF2-40B4-BE49-F238E27FC236}">
                    <a16:creationId xmlns:a16="http://schemas.microsoft.com/office/drawing/2014/main" id="{54D47BB5-122C-2748-A219-5604D6DB5EAD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3" name="Rektangel 62">
                <a:extLst>
                  <a:ext uri="{FF2B5EF4-FFF2-40B4-BE49-F238E27FC236}">
                    <a16:creationId xmlns:a16="http://schemas.microsoft.com/office/drawing/2014/main" id="{39F3589B-0BFD-5640-9CF3-FAF5F7063F1A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9" name="Grupp 18">
              <a:extLst>
                <a:ext uri="{FF2B5EF4-FFF2-40B4-BE49-F238E27FC236}">
                  <a16:creationId xmlns:a16="http://schemas.microsoft.com/office/drawing/2014/main" id="{BFB3C6E5-14B8-784E-8FB1-95AADD2564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0017" y="887930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46" name="Rektangel 45">
                <a:extLst>
                  <a:ext uri="{FF2B5EF4-FFF2-40B4-BE49-F238E27FC236}">
                    <a16:creationId xmlns:a16="http://schemas.microsoft.com/office/drawing/2014/main" id="{8FF3B2D3-7968-8841-B69E-C92F6F383163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7" name="Rektangel 46">
                <a:extLst>
                  <a:ext uri="{FF2B5EF4-FFF2-40B4-BE49-F238E27FC236}">
                    <a16:creationId xmlns:a16="http://schemas.microsoft.com/office/drawing/2014/main" id="{9C6FD4FD-051C-7D44-A009-64B5F0CF97F5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8" name="Rektangel 47">
                <a:extLst>
                  <a:ext uri="{FF2B5EF4-FFF2-40B4-BE49-F238E27FC236}">
                    <a16:creationId xmlns:a16="http://schemas.microsoft.com/office/drawing/2014/main" id="{D122B4FC-27BC-B84C-9081-BA4D2B8110D6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9" name="Rektangel 48">
                <a:extLst>
                  <a:ext uri="{FF2B5EF4-FFF2-40B4-BE49-F238E27FC236}">
                    <a16:creationId xmlns:a16="http://schemas.microsoft.com/office/drawing/2014/main" id="{C2B70FAB-C9FA-2A44-9029-57E8DB422861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0" name="Rektangel 49">
                <a:extLst>
                  <a:ext uri="{FF2B5EF4-FFF2-40B4-BE49-F238E27FC236}">
                    <a16:creationId xmlns:a16="http://schemas.microsoft.com/office/drawing/2014/main" id="{A5278468-9F40-3949-88D4-236CB2B2ABC3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1" name="Rektangel 50">
                <a:extLst>
                  <a:ext uri="{FF2B5EF4-FFF2-40B4-BE49-F238E27FC236}">
                    <a16:creationId xmlns:a16="http://schemas.microsoft.com/office/drawing/2014/main" id="{14A7F17F-2E72-7B46-9CD0-02CCB8739BB5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2" name="Rektangel 51">
                <a:extLst>
                  <a:ext uri="{FF2B5EF4-FFF2-40B4-BE49-F238E27FC236}">
                    <a16:creationId xmlns:a16="http://schemas.microsoft.com/office/drawing/2014/main" id="{93801361-770D-6F40-89DC-EB545DDB8AFF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3" name="Rektangel 52">
                <a:extLst>
                  <a:ext uri="{FF2B5EF4-FFF2-40B4-BE49-F238E27FC236}">
                    <a16:creationId xmlns:a16="http://schemas.microsoft.com/office/drawing/2014/main" id="{08944139-F9F3-7943-BCEB-BE4B04164A28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4" name="Rektangel 53">
                <a:extLst>
                  <a:ext uri="{FF2B5EF4-FFF2-40B4-BE49-F238E27FC236}">
                    <a16:creationId xmlns:a16="http://schemas.microsoft.com/office/drawing/2014/main" id="{3A4FBAF0-741B-2149-90C7-535640089BF3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20" name="Grupp 19">
              <a:extLst>
                <a:ext uri="{FF2B5EF4-FFF2-40B4-BE49-F238E27FC236}">
                  <a16:creationId xmlns:a16="http://schemas.microsoft.com/office/drawing/2014/main" id="{58807A2E-9697-D74B-98B0-162AE36550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443465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37" name="Rektangel 36">
                <a:extLst>
                  <a:ext uri="{FF2B5EF4-FFF2-40B4-BE49-F238E27FC236}">
                    <a16:creationId xmlns:a16="http://schemas.microsoft.com/office/drawing/2014/main" id="{81418C15-36C2-3E44-A14C-7074CE448558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8" name="Rektangel 37">
                <a:extLst>
                  <a:ext uri="{FF2B5EF4-FFF2-40B4-BE49-F238E27FC236}">
                    <a16:creationId xmlns:a16="http://schemas.microsoft.com/office/drawing/2014/main" id="{44833AF8-4999-7D4F-AE3B-8B0F9A33DFDF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9" name="Rektangel 38">
                <a:extLst>
                  <a:ext uri="{FF2B5EF4-FFF2-40B4-BE49-F238E27FC236}">
                    <a16:creationId xmlns:a16="http://schemas.microsoft.com/office/drawing/2014/main" id="{FF4139E5-A452-9845-824A-43F6502DE50C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0" name="Rektangel 39">
                <a:extLst>
                  <a:ext uri="{FF2B5EF4-FFF2-40B4-BE49-F238E27FC236}">
                    <a16:creationId xmlns:a16="http://schemas.microsoft.com/office/drawing/2014/main" id="{183BB7F3-8509-4B45-9508-7FA6F428C163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1" name="Rektangel 40">
                <a:extLst>
                  <a:ext uri="{FF2B5EF4-FFF2-40B4-BE49-F238E27FC236}">
                    <a16:creationId xmlns:a16="http://schemas.microsoft.com/office/drawing/2014/main" id="{DE036BB2-A884-814F-B716-7468FF3E1938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2" name="Rektangel 41">
                <a:extLst>
                  <a:ext uri="{FF2B5EF4-FFF2-40B4-BE49-F238E27FC236}">
                    <a16:creationId xmlns:a16="http://schemas.microsoft.com/office/drawing/2014/main" id="{8C10D231-9633-4D40-8745-05CD67ACEB58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3" name="Rektangel 42">
                <a:extLst>
                  <a:ext uri="{FF2B5EF4-FFF2-40B4-BE49-F238E27FC236}">
                    <a16:creationId xmlns:a16="http://schemas.microsoft.com/office/drawing/2014/main" id="{23A536BF-0D41-6E4F-985C-BE1F16D015F7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4" name="Rektangel 43">
                <a:extLst>
                  <a:ext uri="{FF2B5EF4-FFF2-40B4-BE49-F238E27FC236}">
                    <a16:creationId xmlns:a16="http://schemas.microsoft.com/office/drawing/2014/main" id="{BA63BD33-740B-0441-BEB3-D86ED464D5A4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5" name="Rektangel 44">
                <a:extLst>
                  <a:ext uri="{FF2B5EF4-FFF2-40B4-BE49-F238E27FC236}">
                    <a16:creationId xmlns:a16="http://schemas.microsoft.com/office/drawing/2014/main" id="{56D57299-ADB2-AF45-A47F-34F0365988CE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21" name="Grupp 20">
              <a:extLst>
                <a:ext uri="{FF2B5EF4-FFF2-40B4-BE49-F238E27FC236}">
                  <a16:creationId xmlns:a16="http://schemas.microsoft.com/office/drawing/2014/main" id="{50B193BD-04F2-AD45-A802-45224EFD42D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80067" y="443465"/>
              <a:ext cx="238707" cy="238781"/>
              <a:chOff x="2212991" y="4839051"/>
              <a:chExt cx="754419" cy="754653"/>
            </a:xfrm>
            <a:grpFill/>
          </p:grpSpPr>
          <p:sp>
            <p:nvSpPr>
              <p:cNvPr id="22" name="Rektangel 21">
                <a:extLst>
                  <a:ext uri="{FF2B5EF4-FFF2-40B4-BE49-F238E27FC236}">
                    <a16:creationId xmlns:a16="http://schemas.microsoft.com/office/drawing/2014/main" id="{B412C8AC-CE2A-8848-A20D-226D21F4CB5C}"/>
                  </a:ext>
                </a:extLst>
              </p:cNvPr>
              <p:cNvSpPr/>
              <p:nvPr userDrawn="1"/>
            </p:nvSpPr>
            <p:spPr>
              <a:xfrm>
                <a:off x="2212991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9" name="Rektangel 28">
                <a:extLst>
                  <a:ext uri="{FF2B5EF4-FFF2-40B4-BE49-F238E27FC236}">
                    <a16:creationId xmlns:a16="http://schemas.microsoft.com/office/drawing/2014/main" id="{FC864472-CE46-9A45-8003-AF4F1FF1F46F}"/>
                  </a:ext>
                </a:extLst>
              </p:cNvPr>
              <p:cNvSpPr/>
              <p:nvPr userDrawn="1"/>
            </p:nvSpPr>
            <p:spPr>
              <a:xfrm>
                <a:off x="2212991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0" name="Rektangel 29">
                <a:extLst>
                  <a:ext uri="{FF2B5EF4-FFF2-40B4-BE49-F238E27FC236}">
                    <a16:creationId xmlns:a16="http://schemas.microsoft.com/office/drawing/2014/main" id="{A55052CE-8A2D-5242-87E6-5FAE68A5F451}"/>
                  </a:ext>
                </a:extLst>
              </p:cNvPr>
              <p:cNvSpPr/>
              <p:nvPr userDrawn="1"/>
            </p:nvSpPr>
            <p:spPr>
              <a:xfrm>
                <a:off x="2212991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1" name="Rektangel 30">
                <a:extLst>
                  <a:ext uri="{FF2B5EF4-FFF2-40B4-BE49-F238E27FC236}">
                    <a16:creationId xmlns:a16="http://schemas.microsoft.com/office/drawing/2014/main" id="{C5C802A8-B3EB-504F-B960-8D1EB66A1C5F}"/>
                  </a:ext>
                </a:extLst>
              </p:cNvPr>
              <p:cNvSpPr/>
              <p:nvPr userDrawn="1"/>
            </p:nvSpPr>
            <p:spPr>
              <a:xfrm>
                <a:off x="2464464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2" name="Rektangel 31">
                <a:extLst>
                  <a:ext uri="{FF2B5EF4-FFF2-40B4-BE49-F238E27FC236}">
                    <a16:creationId xmlns:a16="http://schemas.microsoft.com/office/drawing/2014/main" id="{85EABCF9-7B70-3043-AFE1-619D293FE116}"/>
                  </a:ext>
                </a:extLst>
              </p:cNvPr>
              <p:cNvSpPr/>
              <p:nvPr userDrawn="1"/>
            </p:nvSpPr>
            <p:spPr>
              <a:xfrm>
                <a:off x="2715937" y="4839051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3" name="Rektangel 32">
                <a:extLst>
                  <a:ext uri="{FF2B5EF4-FFF2-40B4-BE49-F238E27FC236}">
                    <a16:creationId xmlns:a16="http://schemas.microsoft.com/office/drawing/2014/main" id="{479CB243-E35B-754D-AE34-43FD1DBAB312}"/>
                  </a:ext>
                </a:extLst>
              </p:cNvPr>
              <p:cNvSpPr/>
              <p:nvPr userDrawn="1"/>
            </p:nvSpPr>
            <p:spPr>
              <a:xfrm>
                <a:off x="2464464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4" name="Rektangel 33">
                <a:extLst>
                  <a:ext uri="{FF2B5EF4-FFF2-40B4-BE49-F238E27FC236}">
                    <a16:creationId xmlns:a16="http://schemas.microsoft.com/office/drawing/2014/main" id="{236D23C6-AA93-C048-892B-A29832BC0F45}"/>
                  </a:ext>
                </a:extLst>
              </p:cNvPr>
              <p:cNvSpPr/>
              <p:nvPr userDrawn="1"/>
            </p:nvSpPr>
            <p:spPr>
              <a:xfrm>
                <a:off x="2715937" y="5342153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5" name="Rektangel 34">
                <a:extLst>
                  <a:ext uri="{FF2B5EF4-FFF2-40B4-BE49-F238E27FC236}">
                    <a16:creationId xmlns:a16="http://schemas.microsoft.com/office/drawing/2014/main" id="{099F8E46-00A7-9B49-BA0B-443C1B18F619}"/>
                  </a:ext>
                </a:extLst>
              </p:cNvPr>
              <p:cNvSpPr/>
              <p:nvPr userDrawn="1"/>
            </p:nvSpPr>
            <p:spPr>
              <a:xfrm>
                <a:off x="2715937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6" name="Rektangel 35">
                <a:extLst>
                  <a:ext uri="{FF2B5EF4-FFF2-40B4-BE49-F238E27FC236}">
                    <a16:creationId xmlns:a16="http://schemas.microsoft.com/office/drawing/2014/main" id="{1F014AEE-BA9C-5B4F-A52F-FFC2BFC66238}"/>
                  </a:ext>
                </a:extLst>
              </p:cNvPr>
              <p:cNvSpPr/>
              <p:nvPr userDrawn="1"/>
            </p:nvSpPr>
            <p:spPr>
              <a:xfrm>
                <a:off x="2464464" y="5090602"/>
                <a:ext cx="251473" cy="25155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cxnSp>
        <p:nvCxnSpPr>
          <p:cNvPr id="10" name="Rak 9">
            <a:extLst>
              <a:ext uri="{FF2B5EF4-FFF2-40B4-BE49-F238E27FC236}">
                <a16:creationId xmlns:a16="http://schemas.microsoft.com/office/drawing/2014/main" id="{F42879D5-222F-0640-AA87-3AC584B52044}"/>
              </a:ext>
            </a:extLst>
          </p:cNvPr>
          <p:cNvCxnSpPr>
            <a:cxnSpLocks/>
          </p:cNvCxnSpPr>
          <p:nvPr/>
        </p:nvCxnSpPr>
        <p:spPr>
          <a:xfrm>
            <a:off x="1625600" y="27255788"/>
            <a:ext cx="39577963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k 8">
            <a:extLst>
              <a:ext uri="{FF2B5EF4-FFF2-40B4-BE49-F238E27FC236}">
                <a16:creationId xmlns:a16="http://schemas.microsoft.com/office/drawing/2014/main" id="{35A3ADBA-25A7-C947-B502-691111D0D9E5}"/>
              </a:ext>
            </a:extLst>
          </p:cNvPr>
          <p:cNvCxnSpPr>
            <a:cxnSpLocks/>
          </p:cNvCxnSpPr>
          <p:nvPr/>
        </p:nvCxnSpPr>
        <p:spPr>
          <a:xfrm>
            <a:off x="247666" y="4891747"/>
            <a:ext cx="864550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785D31C7-D918-594B-BEA4-908A26231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3" y="251752"/>
            <a:ext cx="7552857" cy="6738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sv-SE" dirty="0"/>
              <a:t>Klicka här för att ändra mall för rubrikformat</a:t>
            </a:r>
            <a:endParaRPr lang="en-GB" dirty="0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376CF093-1E8D-FF4F-B3C9-72A2B0815C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2000" y="1112400"/>
            <a:ext cx="7572358" cy="36090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  <a:endParaRPr lang="en-GB" dirty="0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97E4CD63-A723-E743-A7FA-6B31200F61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0825" y="4949520"/>
            <a:ext cx="2057400" cy="117474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700">
                <a:solidFill>
                  <a:srgbClr val="848489"/>
                </a:solidFill>
              </a:defRPr>
            </a:lvl1pPr>
          </a:lstStyle>
          <a:p>
            <a:fld id="{832A3DEB-92BA-404E-9210-96F4218B7138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3844A7B9-8441-734E-B26B-9C9C5C04B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35775" y="4949520"/>
            <a:ext cx="2057400" cy="117474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700">
                <a:solidFill>
                  <a:srgbClr val="848489"/>
                </a:solidFill>
              </a:defRPr>
            </a:lvl1pPr>
          </a:lstStyle>
          <a:p>
            <a:fld id="{C338348D-F2D3-AB47-AE2A-1D59B1E58D6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86" r:id="rId3"/>
    <p:sldLayoutId id="2147483800" r:id="rId4"/>
    <p:sldLayoutId id="2147483801" r:id="rId5"/>
    <p:sldLayoutId id="2147483803" r:id="rId6"/>
    <p:sldLayoutId id="2147483802" r:id="rId7"/>
    <p:sldLayoutId id="2147483799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anose="020B0604020202020204" pitchFamily="34" charset="0"/>
        </a:defRPr>
      </a:lvl2pPr>
      <a:lvl3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anose="020B0604020202020204" pitchFamily="34" charset="0"/>
        </a:defRPr>
      </a:lvl3pPr>
      <a:lvl4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anose="020B0604020202020204" pitchFamily="34" charset="0"/>
        </a:defRPr>
      </a:lvl4pPr>
      <a:lvl5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22250" indent="-222250" algn="l" rtl="0" eaLnBrk="1" fontAlgn="base" hangingPunct="1">
        <a:lnSpc>
          <a:spcPct val="90000"/>
        </a:lnSpc>
        <a:spcBef>
          <a:spcPts val="1000"/>
        </a:spcBef>
        <a:spcAft>
          <a:spcPts val="200"/>
        </a:spcAft>
        <a:buClr>
          <a:schemeClr val="tx1"/>
        </a:buClr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446088" indent="-223838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Font typeface="Systemtypsnitt"/>
        <a:buChar char="–"/>
        <a:tabLst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669925" indent="-223838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Font typeface="Systemtypsnitt"/>
        <a:buChar char="&gt;"/>
        <a:tabLst/>
        <a:defRPr sz="1800" i="1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846138" indent="-176213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112838" indent="-26670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tabLst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736" userDrawn="1">
          <p15:clr>
            <a:srgbClr val="F26B43"/>
          </p15:clr>
        </p15:guide>
        <p15:guide id="4" pos="5443" userDrawn="1">
          <p15:clr>
            <a:srgbClr val="F26B43"/>
          </p15:clr>
        </p15:guide>
        <p15:guide id="5" orient="horz" pos="742" userDrawn="1">
          <p15:clr>
            <a:srgbClr val="F26B43"/>
          </p15:clr>
        </p15:guide>
        <p15:guide id="7" pos="158" userDrawn="1">
          <p15:clr>
            <a:srgbClr val="F26B43"/>
          </p15:clr>
        </p15:guide>
        <p15:guide id="9" orient="horz" pos="584" userDrawn="1">
          <p15:clr>
            <a:srgbClr val="F26B43"/>
          </p15:clr>
        </p15:guide>
        <p15:guide id="10" orient="horz" pos="156" userDrawn="1">
          <p15:clr>
            <a:srgbClr val="F26B43"/>
          </p15:clr>
        </p15:guide>
        <p15:guide id="11" pos="5602" userDrawn="1">
          <p15:clr>
            <a:srgbClr val="F26B43"/>
          </p15:clr>
        </p15:guide>
        <p15:guide id="12" pos="667" userDrawn="1">
          <p15:clr>
            <a:srgbClr val="F26B43"/>
          </p15:clr>
        </p15:guide>
        <p15:guide id="13" pos="580" userDrawn="1">
          <p15:clr>
            <a:srgbClr val="F26B43"/>
          </p15:clr>
        </p15:guide>
        <p15:guide id="15" orient="horz" pos="3085" userDrawn="1">
          <p15:clr>
            <a:srgbClr val="F26B43"/>
          </p15:clr>
        </p15:guide>
        <p15:guide id="16" orient="horz" pos="2976" userDrawn="1">
          <p15:clr>
            <a:srgbClr val="F26B43"/>
          </p15:clr>
        </p15:guide>
        <p15:guide id="17" pos="36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bucket.org/marchiesa/purr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9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9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7.png"/><Relationship Id="rId7" Type="http://schemas.openxmlformats.org/officeDocument/2006/relationships/image" Target="../media/image12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bitbucket.org/marchiesa/purr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2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9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30A8186F-BA44-D040-8DAB-A9688A342F6F}"/>
              </a:ext>
            </a:extLst>
          </p:cNvPr>
          <p:cNvSpPr/>
          <p:nvPr/>
        </p:nvSpPr>
        <p:spPr>
          <a:xfrm>
            <a:off x="237443" y="4426852"/>
            <a:ext cx="108000" cy="108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D3422EF-A8CA-7A49-827B-97AE00FC8011}"/>
              </a:ext>
            </a:extLst>
          </p:cNvPr>
          <p:cNvSpPr/>
          <p:nvPr/>
        </p:nvSpPr>
        <p:spPr>
          <a:xfrm>
            <a:off x="239715" y="4429124"/>
            <a:ext cx="108000" cy="108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C78178-EF12-7640-9C0B-02E1AB496044}"/>
              </a:ext>
            </a:extLst>
          </p:cNvPr>
          <p:cNvSpPr/>
          <p:nvPr/>
        </p:nvSpPr>
        <p:spPr>
          <a:xfrm>
            <a:off x="244501" y="4429245"/>
            <a:ext cx="108000" cy="108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FE5E99F-BA2A-DC44-BAEF-3024E2694428}"/>
              </a:ext>
            </a:extLst>
          </p:cNvPr>
          <p:cNvSpPr/>
          <p:nvPr/>
        </p:nvSpPr>
        <p:spPr>
          <a:xfrm>
            <a:off x="244501" y="4426852"/>
            <a:ext cx="108000" cy="108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1F11C3C-CCC9-3642-A8F3-F90CADF08E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548" y="1265872"/>
            <a:ext cx="8181215" cy="643695"/>
          </a:xfrm>
        </p:spPr>
        <p:txBody>
          <a:bodyPr/>
          <a:lstStyle/>
          <a:p>
            <a:r>
              <a:rPr lang="en-GB" sz="2800" dirty="0"/>
              <a:t>PURR: A Primitive for Reconfigurable </a:t>
            </a:r>
            <a:r>
              <a:rPr lang="en-GB" sz="2800" dirty="0">
                <a:solidFill>
                  <a:srgbClr val="FF0000"/>
                </a:solidFill>
              </a:rPr>
              <a:t>Fast Reroute 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4F38668-52C0-3F4A-95F7-E69ABE602E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548" y="1909567"/>
            <a:ext cx="8684452" cy="711031"/>
          </a:xfrm>
        </p:spPr>
        <p:txBody>
          <a:bodyPr/>
          <a:lstStyle/>
          <a:p>
            <a:r>
              <a:rPr lang="en-GB" b="1" dirty="0"/>
              <a:t>Marco Chiesa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>KTH Royal Institute of Technology</a:t>
            </a:r>
            <a:br>
              <a:rPr lang="en-GB" dirty="0"/>
            </a:br>
            <a:r>
              <a:rPr lang="en-GB" sz="1600" dirty="0"/>
              <a:t>Code: </a:t>
            </a:r>
            <a:r>
              <a:rPr lang="en-GB" sz="1600" dirty="0" err="1">
                <a:hlinkClick r:id="rId3"/>
              </a:rPr>
              <a:t>bitbucket.org</a:t>
            </a:r>
            <a:r>
              <a:rPr lang="en-GB" sz="1600" dirty="0">
                <a:hlinkClick r:id="rId3"/>
              </a:rPr>
              <a:t>/</a:t>
            </a:r>
            <a:r>
              <a:rPr lang="en-GB" sz="1600" dirty="0" err="1">
                <a:hlinkClick r:id="rId3"/>
              </a:rPr>
              <a:t>marchiesa</a:t>
            </a:r>
            <a:r>
              <a:rPr lang="en-GB" sz="1600" dirty="0">
                <a:hlinkClick r:id="rId3"/>
              </a:rPr>
              <a:t>/purr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88BB35-E0D1-8D41-A587-18A50B1089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9" b="14285"/>
          <a:stretch/>
        </p:blipFill>
        <p:spPr>
          <a:xfrm>
            <a:off x="5867590" y="4195907"/>
            <a:ext cx="331904" cy="2849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5D33A3-6994-8C44-83D0-8C48D7A334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9" b="14285"/>
          <a:stretch/>
        </p:blipFill>
        <p:spPr>
          <a:xfrm>
            <a:off x="5149864" y="3877628"/>
            <a:ext cx="331904" cy="2849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5D9CE15-C8FC-4548-81EA-0D25755B65D5}"/>
              </a:ext>
            </a:extLst>
          </p:cNvPr>
          <p:cNvSpPr/>
          <p:nvPr/>
        </p:nvSpPr>
        <p:spPr>
          <a:xfrm>
            <a:off x="6593302" y="2948164"/>
            <a:ext cx="1704665" cy="1600438"/>
          </a:xfrm>
          <a:prstGeom prst="rect">
            <a:avLst/>
          </a:prstGeom>
          <a:solidFill>
            <a:srgbClr val="235AAA">
              <a:alpha val="93000"/>
            </a:srgbClr>
          </a:solidFill>
        </p:spPr>
        <p:txBody>
          <a:bodyPr wrap="square">
            <a:spAutoFit/>
          </a:bodyPr>
          <a:lstStyle/>
          <a:p>
            <a:pPr algn="r"/>
            <a:r>
              <a:rPr lang="en-GB" sz="1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Joint work with: </a:t>
            </a:r>
            <a:br>
              <a:rPr lang="en-GB" sz="1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Roshan </a:t>
            </a:r>
            <a:r>
              <a:rPr lang="en-GB" sz="1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Sedar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Gianni </a:t>
            </a:r>
            <a:r>
              <a:rPr lang="en-GB" sz="1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Antichi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Michael </a:t>
            </a:r>
            <a:r>
              <a:rPr lang="en-GB" sz="1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Borokhovich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Andrzej </a:t>
            </a:r>
            <a:r>
              <a:rPr lang="en-GB" sz="1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Kamisiński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Georgios </a:t>
            </a:r>
            <a:r>
              <a:rPr lang="en-GB" sz="1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Nikolaidis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Stefan Schmid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FC07D4-2C2C-D946-86DF-85DA1FA0A5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88" b="-988"/>
          <a:stretch/>
        </p:blipFill>
        <p:spPr>
          <a:xfrm>
            <a:off x="6094876" y="216000"/>
            <a:ext cx="2887759" cy="89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57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3.7037E-6 C 0.09619 0.00061 0.29428 0.0037 0.29757 0.00247 C 0.29844 0.00216 0.29775 -0.01698 0.29775 -0.0176 C 0.29775 -0.0179 0.35087 -0.01883 0.3507 -0.01914 C 0.35035 -0.01945 0.54723 -0.02007 0.54862 -0.01852 C 0.54966 -0.01667 0.54862 0.04537 0.54862 0.04475 C 0.5474 0.04413 0.35191 0.04814 0.35087 0.04629 C 0.35035 0.04506 0.34966 -0.08797 0.35035 -0.08797 C 0.3507 -0.08673 0.41181 -0.08889 0.41389 -0.08951 C 0.41303 -0.08951 0.41528 -0.19784 0.41528 -0.2 C 0.41615 -0.20216 0.76441 -0.20124 0.76546 -0.20278 C 0.76563 -0.20432 0.76893 -0.14507 0.76875 -0.14537 C 0.76789 -0.14568 0.90226 -0.14507 0.90226 -0.1463 C 0.90226 -0.14784 0.90469 -0.27037 0.90365 -0.27037 C 0.90487 -0.27161 0.94063 -0.275 0.94028 -0.2747 " pathEditMode="relative" rAng="0" ptsTypes="AAAAAAAAAAAAAAA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14" y="-1138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44444E-6 3.7037E-6 C 0.09619 0.00061 0.29428 0.0037 0.29757 0.00247 C 0.29844 0.00216 0.29775 -0.01698 0.29775 -0.0176 C 0.29775 -0.0179 0.35087 -0.01883 0.3507 -0.01914 C 0.35035 -0.01945 0.54723 -0.02007 0.54862 -0.01852 C 0.54966 -0.01667 0.54862 0.04537 0.54862 0.04475 C 0.5474 0.04413 0.35191 0.04814 0.35087 0.04629 C 0.35035 0.04506 0.34966 -0.08797 0.35035 -0.08797 C 0.3507 -0.08673 0.41181 -0.08889 0.41389 -0.08951 C 0.41303 -0.08951 0.41528 -0.19784 0.41528 -0.2 C 0.41615 -0.20216 0.76441 -0.20124 0.76546 -0.20278 C 0.76563 -0.20432 0.76893 -0.14507 0.76875 -0.14537 C 0.76789 -0.14568 0.90226 -0.14507 0.90226 -0.1463 C 0.90226 -0.14784 0.90469 -0.27037 0.90365 -0.27037 C 0.90487 -0.27161 0.94063 -0.275 0.94028 -0.2747 " pathEditMode="relative" rAng="0" ptsTypes="AAAAAAAAAAAAAAA">
                                      <p:cBhvr>
                                        <p:cTn id="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14" y="-1138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11111E-6 -4.93827E-6 C 0.09618 0.00062 0.29427 0.00371 0.29757 0.00247 C 0.29844 0.00217 0.29774 -0.01697 0.29774 -0.01759 C 0.29774 -0.0179 0.35087 -0.01882 0.35069 -0.01913 C 0.35035 -0.01944 0.54722 -0.02006 0.54861 -0.01851 C 0.54965 -0.01666 0.54861 0.04538 0.54861 0.04476 C 0.54739 0.04414 0.35191 0.04815 0.35087 0.0463 C 0.35035 0.04507 0.34965 -0.08796 0.35035 -0.08796 C 0.35069 -0.08672 0.4118 -0.08888 0.41389 -0.0895 C 0.41302 -0.0895 0.41528 -0.19783 0.41528 -0.2 C 0.41614 -0.20216 0.76441 -0.20123 0.76545 -0.20277 C 0.76562 -0.20432 0.76892 -0.14506 0.76875 -0.14537 C 0.76788 -0.14567 0.90226 -0.14506 0.90226 -0.14629 C 0.90226 -0.14783 0.90469 -0.27037 0.90364 -0.27037 C 0.90486 -0.2716 0.94062 -0.275 0.94028 -0.27469 " pathEditMode="relative" rAng="0" ptsTypes="AAAAAAAAAAAAAAA">
                                      <p:cBhvr>
                                        <p:cTn id="10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14" y="-1142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11111E-6 3.7037E-6 C 0.09618 0.00061 0.29427 0.0037 0.29757 0.00247 C 0.29844 0.00216 0.29774 -0.01698 0.29774 -0.0176 C 0.29774 -0.0179 0.35087 -0.01883 0.35069 -0.01914 C 0.35035 -0.01945 0.54722 -0.02007 0.54861 -0.01852 C 0.54965 -0.01667 0.54861 0.04537 0.54861 0.04475 C 0.54739 0.04413 0.35191 0.04814 0.35087 0.04629 C 0.35035 0.04506 0.34965 -0.08797 0.35035 -0.08797 C 0.35069 -0.08673 0.4118 -0.08889 0.41389 -0.08951 C 0.41302 -0.08951 0.41528 -0.19784 0.41528 -0.2 C 0.41614 -0.20216 0.76441 -0.20124 0.76545 -0.20278 C 0.76562 -0.20432 0.76892 -0.14507 0.76875 -0.14537 C 0.76788 -0.14568 0.90226 -0.14507 0.90226 -0.1463 C 0.90226 -0.14784 0.90469 -0.27037 0.90364 -0.27037 C 0.90486 -0.27161 0.94062 -0.275 0.94028 -0.2747 " pathEditMode="relative" rAng="0" ptsTypes="AAAAAAAAAAAAAAA">
                                      <p:cBhvr>
                                        <p:cTn id="12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14" y="-114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E3A6E23-7D26-264C-B585-A8922C167F8A}"/>
              </a:ext>
            </a:extLst>
          </p:cNvPr>
          <p:cNvSpPr/>
          <p:nvPr/>
        </p:nvSpPr>
        <p:spPr>
          <a:xfrm>
            <a:off x="5393706" y="2354658"/>
            <a:ext cx="3604103" cy="2277584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Output</a:t>
            </a:r>
          </a:p>
          <a:p>
            <a:pPr algn="ctr"/>
            <a:endParaRPr lang="sv-SE" sz="24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A30D4AB0-0967-DD46-B3B7-5256618E207E}"/>
              </a:ext>
            </a:extLst>
          </p:cNvPr>
          <p:cNvSpPr/>
          <p:nvPr/>
        </p:nvSpPr>
        <p:spPr>
          <a:xfrm>
            <a:off x="1060463" y="2354658"/>
            <a:ext cx="3604102" cy="2277584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8B94F1-1438-AF40-AA31-638F3E72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6058E8E-9F07-994B-B745-5D13FCCA9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6"/>
                </a:solidFill>
              </a:rPr>
              <a:t>goal</a:t>
            </a:r>
            <a:r>
              <a:rPr lang="en-US" dirty="0"/>
              <a:t> of this talk: implement a FRR primitive that </a:t>
            </a:r>
            <a:r>
              <a:rPr lang="en-US" dirty="0">
                <a:solidFill>
                  <a:schemeClr val="accent6"/>
                </a:solidFill>
              </a:rPr>
              <a:t>minimizes</a:t>
            </a:r>
            <a:r>
              <a:rPr lang="en-US" dirty="0"/>
              <a:t> pipeline resource consumption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2762291-14B4-6546-BC4A-D68C2857CA8F}"/>
              </a:ext>
            </a:extLst>
          </p:cNvPr>
          <p:cNvGrpSpPr/>
          <p:nvPr/>
        </p:nvGrpSpPr>
        <p:grpSpPr>
          <a:xfrm>
            <a:off x="5451708" y="1404688"/>
            <a:ext cx="477961" cy="1279374"/>
            <a:chOff x="5451708" y="1404688"/>
            <a:chExt cx="477961" cy="1279374"/>
          </a:xfrm>
        </p:grpSpPr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75D364CA-B88D-A945-96D8-07ED937A27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605" t="17509" r="35999" b="32107"/>
            <a:stretch/>
          </p:blipFill>
          <p:spPr>
            <a:xfrm>
              <a:off x="5451708" y="1908851"/>
              <a:ext cx="452206" cy="775211"/>
            </a:xfrm>
            <a:prstGeom prst="rect">
              <a:avLst/>
            </a:prstGeom>
          </p:spPr>
        </p:pic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AD18C668-116A-9B40-BF65-FA87B600830A}"/>
                </a:ext>
              </a:extLst>
            </p:cNvPr>
            <p:cNvSpPr txBox="1"/>
            <p:nvPr/>
          </p:nvSpPr>
          <p:spPr>
            <a:xfrm>
              <a:off x="5457968" y="1404688"/>
              <a:ext cx="4717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36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2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32B8E61-9A17-2345-819C-5E000585690B}"/>
              </a:ext>
            </a:extLst>
          </p:cNvPr>
          <p:cNvGrpSpPr/>
          <p:nvPr/>
        </p:nvGrpSpPr>
        <p:grpSpPr>
          <a:xfrm>
            <a:off x="2060922" y="2402666"/>
            <a:ext cx="3876121" cy="1206995"/>
            <a:chOff x="2060922" y="2402666"/>
            <a:chExt cx="3876121" cy="1206995"/>
          </a:xfrm>
        </p:grpSpPr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6EF361E7-35E8-D546-9422-2DFA51232F78}"/>
                </a:ext>
              </a:extLst>
            </p:cNvPr>
            <p:cNvSpPr txBox="1"/>
            <p:nvPr/>
          </p:nvSpPr>
          <p:spPr>
            <a:xfrm>
              <a:off x="2060922" y="2402666"/>
              <a:ext cx="25110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FRR actions (</a:t>
              </a:r>
              <a:r>
                <a:rPr lang="sv-SE" sz="20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e.g</a:t>
              </a:r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., at </a:t>
              </a:r>
              <a:r>
                <a:rPr lang="sv-SE" sz="2000" b="1" dirty="0">
                  <a:solidFill>
                    <a:schemeClr val="accent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X</a:t>
              </a:r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)</a:t>
              </a:r>
            </a:p>
          </p:txBody>
        </p:sp>
        <p:sp>
          <p:nvSpPr>
            <p:cNvPr id="148" name="Rounded Rectangle 147">
              <a:extLst>
                <a:ext uri="{FF2B5EF4-FFF2-40B4-BE49-F238E27FC236}">
                  <a16:creationId xmlns:a16="http://schemas.microsoft.com/office/drawing/2014/main" id="{F0A19389-6037-B145-AFEF-CCF50950D2A1}"/>
                </a:ext>
              </a:extLst>
            </p:cNvPr>
            <p:cNvSpPr/>
            <p:nvPr/>
          </p:nvSpPr>
          <p:spPr>
            <a:xfrm>
              <a:off x="2297669" y="2775266"/>
              <a:ext cx="640326" cy="6140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149" name="Picture 148">
              <a:extLst>
                <a:ext uri="{FF2B5EF4-FFF2-40B4-BE49-F238E27FC236}">
                  <a16:creationId xmlns:a16="http://schemas.microsoft.com/office/drawing/2014/main" id="{F7C7E784-84E7-7F47-81AC-3C8C19C1FC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b="12773"/>
            <a:stretch/>
          </p:blipFill>
          <p:spPr>
            <a:xfrm>
              <a:off x="2178759" y="2711419"/>
              <a:ext cx="906293" cy="790542"/>
            </a:xfrm>
            <a:prstGeom prst="rect">
              <a:avLst/>
            </a:prstGeom>
          </p:spPr>
        </p:pic>
        <p:sp>
          <p:nvSpPr>
            <p:cNvPr id="150" name="Rounded Rectangle 149">
              <a:extLst>
                <a:ext uri="{FF2B5EF4-FFF2-40B4-BE49-F238E27FC236}">
                  <a16:creationId xmlns:a16="http://schemas.microsoft.com/office/drawing/2014/main" id="{C8FCE52B-950B-ED44-B6BF-5215070107C1}"/>
                </a:ext>
              </a:extLst>
            </p:cNvPr>
            <p:cNvSpPr/>
            <p:nvPr/>
          </p:nvSpPr>
          <p:spPr>
            <a:xfrm>
              <a:off x="2375389" y="2837760"/>
              <a:ext cx="640326" cy="6140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151" name="Picture 150">
              <a:extLst>
                <a:ext uri="{FF2B5EF4-FFF2-40B4-BE49-F238E27FC236}">
                  <a16:creationId xmlns:a16="http://schemas.microsoft.com/office/drawing/2014/main" id="{98035323-7BBC-BA41-A7D0-88E929E6E1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b="12773"/>
            <a:stretch/>
          </p:blipFill>
          <p:spPr>
            <a:xfrm>
              <a:off x="2244656" y="2766031"/>
              <a:ext cx="906293" cy="790542"/>
            </a:xfrm>
            <a:prstGeom prst="rect">
              <a:avLst/>
            </a:prstGeom>
          </p:spPr>
        </p:pic>
        <p:sp>
          <p:nvSpPr>
            <p:cNvPr id="152" name="Rounded Rectangle 151">
              <a:extLst>
                <a:ext uri="{FF2B5EF4-FFF2-40B4-BE49-F238E27FC236}">
                  <a16:creationId xmlns:a16="http://schemas.microsoft.com/office/drawing/2014/main" id="{E1F3B433-3FA1-1D44-B523-6463428F609C}"/>
                </a:ext>
              </a:extLst>
            </p:cNvPr>
            <p:cNvSpPr/>
            <p:nvPr/>
          </p:nvSpPr>
          <p:spPr>
            <a:xfrm>
              <a:off x="2443026" y="2890848"/>
              <a:ext cx="640326" cy="61408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B6ACC333-FF06-4F43-96DC-9CAB2BCB81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b="12773"/>
            <a:stretch/>
          </p:blipFill>
          <p:spPr>
            <a:xfrm>
              <a:off x="2312293" y="2819119"/>
              <a:ext cx="906293" cy="790542"/>
            </a:xfrm>
            <a:prstGeom prst="rect">
              <a:avLst/>
            </a:prstGeom>
          </p:spPr>
        </p:pic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2FFF6E46-C300-9F48-9051-429E9D7A0DC2}"/>
                </a:ext>
              </a:extLst>
            </p:cNvPr>
            <p:cNvSpPr txBox="1"/>
            <p:nvPr/>
          </p:nvSpPr>
          <p:spPr>
            <a:xfrm>
              <a:off x="3249023" y="2811739"/>
              <a:ext cx="26880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FRR</a:t>
              </a:r>
              <a:r>
                <a:rPr lang="sv-SE" sz="2000" b="1" baseline="-25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1 </a:t>
              </a:r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&gt;&gt; </a:t>
              </a:r>
              <a:r>
                <a:rPr lang="sv-SE" sz="20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fwd</a:t>
              </a:r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A B C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2C480F5B-03A5-3342-A03B-9A229AEFCDDC}"/>
                </a:ext>
              </a:extLst>
            </p:cNvPr>
            <p:cNvSpPr txBox="1"/>
            <p:nvPr/>
          </p:nvSpPr>
          <p:spPr>
            <a:xfrm>
              <a:off x="3249023" y="3159130"/>
              <a:ext cx="26880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FRR</a:t>
              </a:r>
              <a:r>
                <a:rPr lang="sv-SE" sz="2000" b="1" baseline="-25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2 </a:t>
              </a:r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&gt;&gt; </a:t>
              </a:r>
              <a:r>
                <a:rPr lang="sv-SE" sz="20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fwd</a:t>
              </a:r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C B A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0778BAD-8F46-774D-AAF8-0AC76AA76249}"/>
              </a:ext>
            </a:extLst>
          </p:cNvPr>
          <p:cNvGrpSpPr/>
          <p:nvPr/>
        </p:nvGrpSpPr>
        <p:grpSpPr>
          <a:xfrm>
            <a:off x="6132135" y="259992"/>
            <a:ext cx="2751423" cy="1593473"/>
            <a:chOff x="6132135" y="259992"/>
            <a:chExt cx="2751423" cy="1593473"/>
          </a:xfrm>
        </p:grpSpPr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E13508-1AB2-C243-86D0-C45739894ACA}"/>
                </a:ext>
              </a:extLst>
            </p:cNvPr>
            <p:cNvSpPr/>
            <p:nvPr/>
          </p:nvSpPr>
          <p:spPr>
            <a:xfrm>
              <a:off x="6543794" y="275340"/>
              <a:ext cx="1971373" cy="319302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sv-SE" sz="1600" b="1" dirty="0" err="1">
                  <a:solidFill>
                    <a:schemeClr val="tx1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header</a:t>
              </a:r>
              <a:r>
                <a:rPr lang="sv-SE" sz="1600" b="1" dirty="0">
                  <a:solidFill>
                    <a:schemeClr val="tx1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/metadata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872D0E4-AE8D-5D4E-8791-741FFDCB0E6A}"/>
                </a:ext>
              </a:extLst>
            </p:cNvPr>
            <p:cNvSpPr/>
            <p:nvPr/>
          </p:nvSpPr>
          <p:spPr>
            <a:xfrm>
              <a:off x="6160609" y="273122"/>
              <a:ext cx="292282" cy="1207217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4D731D5B-4638-C64A-98A6-50A491C1222F}"/>
                </a:ext>
              </a:extLst>
            </p:cNvPr>
            <p:cNvSpPr/>
            <p:nvPr/>
          </p:nvSpPr>
          <p:spPr>
            <a:xfrm>
              <a:off x="7898980" y="601170"/>
              <a:ext cx="613691" cy="8853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6C1BE33-AF9E-C14F-B9ED-07A606953877}"/>
                </a:ext>
              </a:extLst>
            </p:cNvPr>
            <p:cNvSpPr txBox="1"/>
            <p:nvPr/>
          </p:nvSpPr>
          <p:spPr>
            <a:xfrm rot="16200000">
              <a:off x="5971103" y="672533"/>
              <a:ext cx="660618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sv-SE" sz="16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parser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5021BAAE-0935-6542-84FB-1914C662A3CC}"/>
                </a:ext>
              </a:extLst>
            </p:cNvPr>
            <p:cNvSpPr/>
            <p:nvPr/>
          </p:nvSpPr>
          <p:spPr>
            <a:xfrm>
              <a:off x="8579830" y="259992"/>
              <a:ext cx="292282" cy="1207217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A79CAE7E-27B4-4D4F-8275-775CEEDD5A6C}"/>
                </a:ext>
              </a:extLst>
            </p:cNvPr>
            <p:cNvSpPr txBox="1"/>
            <p:nvPr/>
          </p:nvSpPr>
          <p:spPr>
            <a:xfrm rot="16200000">
              <a:off x="8272594" y="672531"/>
              <a:ext cx="883373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sv-SE" sz="16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deparser</a:t>
              </a:r>
              <a:endParaRPr lang="sv-SE" sz="1600" b="1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EDB6C5A4-1A21-C34F-8E11-C2CD5FF1D13A}"/>
                </a:ext>
              </a:extLst>
            </p:cNvPr>
            <p:cNvSpPr/>
            <p:nvPr/>
          </p:nvSpPr>
          <p:spPr>
            <a:xfrm>
              <a:off x="7223382" y="598832"/>
              <a:ext cx="613691" cy="8853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176A6D76-F67D-AF45-B1C5-2198691DCBEB}"/>
                </a:ext>
              </a:extLst>
            </p:cNvPr>
            <p:cNvSpPr/>
            <p:nvPr/>
          </p:nvSpPr>
          <p:spPr>
            <a:xfrm>
              <a:off x="6545815" y="598295"/>
              <a:ext cx="613691" cy="8853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91950426-8582-B046-8331-58F5AD8A83EE}"/>
                </a:ext>
              </a:extLst>
            </p:cNvPr>
            <p:cNvSpPr txBox="1"/>
            <p:nvPr/>
          </p:nvSpPr>
          <p:spPr>
            <a:xfrm>
              <a:off x="6511899" y="711089"/>
              <a:ext cx="6681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5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dst</a:t>
              </a:r>
              <a:r>
                <a:rPr lang="sv-SE" sz="5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= A &gt;&gt; FRR</a:t>
              </a:r>
              <a:r>
                <a:rPr lang="sv-SE" sz="500" b="1" baseline="-25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1</a:t>
              </a:r>
              <a:br>
                <a:rPr lang="sv-SE" sz="500" b="1" baseline="-25000" dirty="0">
                  <a:latin typeface="Calibri Light" panose="020F0302020204030204" pitchFamily="34" charset="0"/>
                  <a:cs typeface="Calibri Light" panose="020F0302020204030204" pitchFamily="34" charset="0"/>
                </a:rPr>
              </a:br>
              <a:r>
                <a:rPr lang="sv-SE" sz="5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dst</a:t>
              </a:r>
              <a:r>
                <a:rPr lang="sv-SE" sz="5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= B &gt;&gt; FRR</a:t>
              </a:r>
              <a:r>
                <a:rPr lang="sv-SE" sz="500" b="1" baseline="-25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2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CE6B3C4-511B-F948-AB60-BACF897A8953}"/>
                </a:ext>
              </a:extLst>
            </p:cNvPr>
            <p:cNvSpPr txBox="1"/>
            <p:nvPr/>
          </p:nvSpPr>
          <p:spPr>
            <a:xfrm>
              <a:off x="7226892" y="714595"/>
              <a:ext cx="66814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5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FRR</a:t>
              </a:r>
              <a:r>
                <a:rPr lang="sv-SE" sz="500" b="1" baseline="-25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1 </a:t>
              </a:r>
              <a:r>
                <a:rPr lang="sv-SE" sz="5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&gt;&gt; </a:t>
              </a:r>
              <a:r>
                <a:rPr lang="sv-SE" sz="5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fwd</a:t>
              </a:r>
              <a:r>
                <a:rPr lang="sv-SE" sz="5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A B C</a:t>
              </a:r>
              <a:br>
                <a:rPr lang="sv-SE" sz="5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</a:br>
              <a:r>
                <a:rPr lang="sv-SE" sz="5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FRR</a:t>
              </a:r>
              <a:r>
                <a:rPr lang="sv-SE" sz="500" b="1" baseline="-25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2 </a:t>
              </a:r>
              <a:r>
                <a:rPr lang="sv-SE" sz="5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&gt;&gt; </a:t>
              </a:r>
              <a:r>
                <a:rPr lang="sv-SE" sz="5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fwd</a:t>
              </a:r>
              <a:r>
                <a:rPr lang="sv-SE" sz="5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C B A</a:t>
              </a:r>
            </a:p>
            <a:p>
              <a:endParaRPr lang="sv-SE" sz="500" b="1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1AB20F1-336F-DA46-B60D-57886E88CE2A}"/>
                </a:ext>
              </a:extLst>
            </p:cNvPr>
            <p:cNvSpPr txBox="1"/>
            <p:nvPr/>
          </p:nvSpPr>
          <p:spPr>
            <a:xfrm>
              <a:off x="6500994" y="1453355"/>
              <a:ext cx="18682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packet pipeline</a:t>
              </a:r>
            </a:p>
          </p:txBody>
        </p:sp>
      </p:grpSp>
      <p:sp>
        <p:nvSpPr>
          <p:cNvPr id="31" name="Content Placeholder 3">
            <a:extLst>
              <a:ext uri="{FF2B5EF4-FFF2-40B4-BE49-F238E27FC236}">
                <a16:creationId xmlns:a16="http://schemas.microsoft.com/office/drawing/2014/main" id="{854E18D8-7121-8445-A114-C21EF7E137C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60463" y="1430872"/>
            <a:ext cx="7559674" cy="127009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6"/>
                </a:solidFill>
              </a:rPr>
              <a:t>PURR</a:t>
            </a:r>
            <a:r>
              <a:rPr lang="en-US" dirty="0"/>
              <a:t>: A </a:t>
            </a:r>
            <a:r>
              <a:rPr lang="en-US" b="1" dirty="0">
                <a:solidFill>
                  <a:schemeClr val="accent6"/>
                </a:solidFill>
              </a:rPr>
              <a:t>building block</a:t>
            </a:r>
            <a:r>
              <a:rPr lang="en-US" dirty="0"/>
              <a:t> for implementing arbitrary FRR mechanisms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2CA120A8-A138-7C42-AE9A-8EB54ADD44B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82"/>
          <a:stretch/>
        </p:blipFill>
        <p:spPr>
          <a:xfrm>
            <a:off x="7718178" y="1172107"/>
            <a:ext cx="968034" cy="851053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3E2C9197-BE65-AB44-B9BB-2897F174A122}"/>
              </a:ext>
            </a:extLst>
          </p:cNvPr>
          <p:cNvSpPr/>
          <p:nvPr/>
        </p:nvSpPr>
        <p:spPr>
          <a:xfrm>
            <a:off x="1183388" y="4881299"/>
            <a:ext cx="21435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Cat by </a:t>
            </a:r>
            <a:r>
              <a:rPr lang="en-US" sz="1050" dirty="0" err="1">
                <a:latin typeface="Calibri" panose="020F0502020204030204" pitchFamily="34" charset="0"/>
                <a:cs typeface="Calibri" panose="020F0502020204030204" pitchFamily="34" charset="0"/>
              </a:rPr>
              <a:t>dDara</a:t>
            </a:r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 from the Noun Project</a:t>
            </a:r>
          </a:p>
        </p:txBody>
      </p:sp>
    </p:spTree>
    <p:extLst>
      <p:ext uri="{BB962C8B-B14F-4D97-AF65-F5344CB8AC3E}">
        <p14:creationId xmlns:p14="http://schemas.microsoft.com/office/powerpoint/2010/main" val="76891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15 0.01697 L -0.08698 0.1175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65" y="50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43 0.00864 L -0.07326 0.2614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42" y="126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4.44444E-6 L -0.02986 0.5049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3" y="252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 animBg="1"/>
      <p:bldP spid="31" grpId="1" build="p"/>
      <p:bldP spid="3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22BA93-5FBD-5549-AA6E-503189CA3151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570269" y="4885092"/>
            <a:ext cx="2057400" cy="117474"/>
          </a:xfrm>
        </p:spPr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8B94F1-1438-AF40-AA31-638F3E72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6058E8E-9F07-994B-B745-5D13FCCA9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3" y="251752"/>
            <a:ext cx="7863661" cy="673874"/>
          </a:xfrm>
        </p:spPr>
        <p:txBody>
          <a:bodyPr/>
          <a:lstStyle/>
          <a:p>
            <a:r>
              <a:rPr lang="en-US" dirty="0"/>
              <a:t>PURR applies to P4 programmable switches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1FC2B71-9C2F-CC4D-82EA-13FC25ABB01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t="-1" b="15055"/>
          <a:stretch/>
        </p:blipFill>
        <p:spPr>
          <a:xfrm>
            <a:off x="5092703" y="932038"/>
            <a:ext cx="1847597" cy="19936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85B11A-75DB-9D4B-B2AA-16254E2A7323}"/>
              </a:ext>
            </a:extLst>
          </p:cNvPr>
          <p:cNvSpPr txBox="1"/>
          <p:nvPr/>
        </p:nvSpPr>
        <p:spPr>
          <a:xfrm>
            <a:off x="1868807" y="2564912"/>
            <a:ext cx="27112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Advanced SDN routing</a:t>
            </a:r>
            <a:br>
              <a:rPr lang="en-US" b="1" dirty="0"/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e.g.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intent-based logically centralized SDN)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7FECD1-C237-2E4A-819C-8758FA3248A6}"/>
              </a:ext>
            </a:extLst>
          </p:cNvPr>
          <p:cNvSpPr txBox="1"/>
          <p:nvPr/>
        </p:nvSpPr>
        <p:spPr>
          <a:xfrm>
            <a:off x="4788596" y="2556333"/>
            <a:ext cx="25521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High availability</a:t>
            </a: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e.g.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within 50 milliseconds”[1])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122B66-569D-F94D-B5DB-65C501310909}"/>
              </a:ext>
            </a:extLst>
          </p:cNvPr>
          <p:cNvSpPr/>
          <p:nvPr/>
        </p:nvSpPr>
        <p:spPr>
          <a:xfrm>
            <a:off x="173736" y="4605329"/>
            <a:ext cx="88788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[1] On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low-latency-capable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topologies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, and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their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impact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on the design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of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intra-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domain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routing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. In SIGCOMM 2018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2E270B-E7E3-C448-BB3D-4F5F4D15E8DF}"/>
              </a:ext>
            </a:extLst>
          </p:cNvPr>
          <p:cNvSpPr txBox="1"/>
          <p:nvPr/>
        </p:nvSpPr>
        <p:spPr>
          <a:xfrm>
            <a:off x="6188201" y="2629339"/>
            <a:ext cx="25521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High flexibility</a:t>
            </a: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e.g.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reconfigurable P4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dataplanes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586103-6D66-BB4B-B540-16483CE3BE66}"/>
              </a:ext>
            </a:extLst>
          </p:cNvPr>
          <p:cNvSpPr txBox="1"/>
          <p:nvPr/>
        </p:nvSpPr>
        <p:spPr>
          <a:xfrm>
            <a:off x="859536" y="4891748"/>
            <a:ext cx="51023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Image credits: route by Philipp </a:t>
            </a:r>
            <a:r>
              <a:rPr lang="en-US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Petzka</a:t>
            </a:r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from the Noun Project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3A37CFF-0A09-E642-8BF8-E557D7F82B5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" b="13731"/>
          <a:stretch/>
        </p:blipFill>
        <p:spPr>
          <a:xfrm>
            <a:off x="2477562" y="1253929"/>
            <a:ext cx="1335163" cy="115200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E2EA0D2F-FE67-894A-987B-1053D539E7CD}"/>
              </a:ext>
            </a:extLst>
          </p:cNvPr>
          <p:cNvGrpSpPr/>
          <p:nvPr/>
        </p:nvGrpSpPr>
        <p:grpSpPr>
          <a:xfrm>
            <a:off x="6813393" y="1317792"/>
            <a:ext cx="1327250" cy="1190574"/>
            <a:chOff x="6357747" y="1437078"/>
            <a:chExt cx="1489175" cy="140582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3568299-7CE0-114A-90F1-8B63814E97A8}"/>
                </a:ext>
              </a:extLst>
            </p:cNvPr>
            <p:cNvSpPr/>
            <p:nvPr/>
          </p:nvSpPr>
          <p:spPr>
            <a:xfrm>
              <a:off x="6357747" y="1437078"/>
              <a:ext cx="626400" cy="625487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73E459FC-4C48-7249-AAAF-AC61CC1BA1BD}"/>
                </a:ext>
              </a:extLst>
            </p:cNvPr>
            <p:cNvSpPr/>
            <p:nvPr/>
          </p:nvSpPr>
          <p:spPr>
            <a:xfrm>
              <a:off x="6629400" y="1683966"/>
              <a:ext cx="626400" cy="626400"/>
            </a:xfrm>
            <a:prstGeom prst="roundRect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5CAF848F-4420-7848-8639-7DCEE9EA0103}"/>
                </a:ext>
              </a:extLst>
            </p:cNvPr>
            <p:cNvSpPr/>
            <p:nvPr/>
          </p:nvSpPr>
          <p:spPr>
            <a:xfrm>
              <a:off x="6928485" y="1942176"/>
              <a:ext cx="626400" cy="626400"/>
            </a:xfrm>
            <a:prstGeom prst="roundRect">
              <a:avLst>
                <a:gd name="adj" fmla="val 39086"/>
              </a:avLst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80E6111-BE90-EA40-AD24-F3A4FD35DE6E}"/>
                </a:ext>
              </a:extLst>
            </p:cNvPr>
            <p:cNvSpPr/>
            <p:nvPr/>
          </p:nvSpPr>
          <p:spPr>
            <a:xfrm>
              <a:off x="7220522" y="2216502"/>
              <a:ext cx="626400" cy="6264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EE3D3C1-4198-2B45-A372-758676E591AD}"/>
              </a:ext>
            </a:extLst>
          </p:cNvPr>
          <p:cNvSpPr/>
          <p:nvPr/>
        </p:nvSpPr>
        <p:spPr>
          <a:xfrm>
            <a:off x="185224" y="1047307"/>
            <a:ext cx="8738900" cy="3800460"/>
          </a:xfrm>
          <a:prstGeom prst="roundRect">
            <a:avLst>
              <a:gd name="adj" fmla="val 771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Google Shape;101;p25">
            <a:extLst>
              <a:ext uri="{FF2B5EF4-FFF2-40B4-BE49-F238E27FC236}">
                <a16:creationId xmlns:a16="http://schemas.microsoft.com/office/drawing/2014/main" id="{D6F8B52D-CDD7-8C4B-9D01-82B69A2CB118}"/>
              </a:ext>
            </a:extLst>
          </p:cNvPr>
          <p:cNvSpPr/>
          <p:nvPr/>
        </p:nvSpPr>
        <p:spPr>
          <a:xfrm>
            <a:off x="4244128" y="1920706"/>
            <a:ext cx="169786" cy="450776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102;p25">
            <a:extLst>
              <a:ext uri="{FF2B5EF4-FFF2-40B4-BE49-F238E27FC236}">
                <a16:creationId xmlns:a16="http://schemas.microsoft.com/office/drawing/2014/main" id="{94AB2C45-3DB0-5E45-87D2-19E44FD4A749}"/>
              </a:ext>
            </a:extLst>
          </p:cNvPr>
          <p:cNvSpPr/>
          <p:nvPr/>
        </p:nvSpPr>
        <p:spPr>
          <a:xfrm>
            <a:off x="2499828" y="1270007"/>
            <a:ext cx="4167808" cy="2113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 sz="500"/>
          </a:p>
        </p:txBody>
      </p:sp>
      <p:sp>
        <p:nvSpPr>
          <p:cNvPr id="31" name="Google Shape;103;p25">
            <a:extLst>
              <a:ext uri="{FF2B5EF4-FFF2-40B4-BE49-F238E27FC236}">
                <a16:creationId xmlns:a16="http://schemas.microsoft.com/office/drawing/2014/main" id="{1C694214-2C54-7549-8270-528222AE921E}"/>
              </a:ext>
            </a:extLst>
          </p:cNvPr>
          <p:cNvSpPr/>
          <p:nvPr/>
        </p:nvSpPr>
        <p:spPr>
          <a:xfrm>
            <a:off x="2661950" y="1453300"/>
            <a:ext cx="471000" cy="16923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104;p25">
            <a:extLst>
              <a:ext uri="{FF2B5EF4-FFF2-40B4-BE49-F238E27FC236}">
                <a16:creationId xmlns:a16="http://schemas.microsoft.com/office/drawing/2014/main" id="{3397850E-EC2C-1E42-B160-67B2FBE79121}"/>
              </a:ext>
            </a:extLst>
          </p:cNvPr>
          <p:cNvSpPr/>
          <p:nvPr/>
        </p:nvSpPr>
        <p:spPr>
          <a:xfrm>
            <a:off x="2089053" y="1571000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33" name="Google Shape;105;p25">
            <a:extLst>
              <a:ext uri="{FF2B5EF4-FFF2-40B4-BE49-F238E27FC236}">
                <a16:creationId xmlns:a16="http://schemas.microsoft.com/office/drawing/2014/main" id="{F23D7B56-0516-4844-B686-7F12C9DDB785}"/>
              </a:ext>
            </a:extLst>
          </p:cNvPr>
          <p:cNvSpPr txBox="1"/>
          <p:nvPr/>
        </p:nvSpPr>
        <p:spPr>
          <a:xfrm rot="-5400000">
            <a:off x="1371153" y="2102082"/>
            <a:ext cx="1081500" cy="3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t" anchorCtr="0">
            <a:noAutofit/>
          </a:bodyPr>
          <a:lstStyle/>
          <a:p>
            <a:r>
              <a:rPr lang="en" sz="1800" dirty="0">
                <a:latin typeface="Calibri"/>
                <a:ea typeface="Calibri"/>
                <a:cs typeface="Calibri"/>
                <a:sym typeface="Calibri"/>
              </a:rPr>
              <a:t>Packets in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106;p25">
            <a:extLst>
              <a:ext uri="{FF2B5EF4-FFF2-40B4-BE49-F238E27FC236}">
                <a16:creationId xmlns:a16="http://schemas.microsoft.com/office/drawing/2014/main" id="{7CBBD3E1-DD69-8649-A08D-0B2CE0E49B22}"/>
              </a:ext>
            </a:extLst>
          </p:cNvPr>
          <p:cNvSpPr/>
          <p:nvPr/>
        </p:nvSpPr>
        <p:spPr>
          <a:xfrm>
            <a:off x="4239103" y="1872282"/>
            <a:ext cx="1803000" cy="13599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107;p25">
            <a:extLst>
              <a:ext uri="{FF2B5EF4-FFF2-40B4-BE49-F238E27FC236}">
                <a16:creationId xmlns:a16="http://schemas.microsoft.com/office/drawing/2014/main" id="{EC0657E3-E62E-EB47-A2DE-0C2C77329D7D}"/>
              </a:ext>
            </a:extLst>
          </p:cNvPr>
          <p:cNvSpPr/>
          <p:nvPr/>
        </p:nvSpPr>
        <p:spPr>
          <a:xfrm>
            <a:off x="2089053" y="2091700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36" name="Google Shape;108;p25">
            <a:extLst>
              <a:ext uri="{FF2B5EF4-FFF2-40B4-BE49-F238E27FC236}">
                <a16:creationId xmlns:a16="http://schemas.microsoft.com/office/drawing/2014/main" id="{7A5A2E2F-0927-3342-904A-3D3B7F858AE9}"/>
              </a:ext>
            </a:extLst>
          </p:cNvPr>
          <p:cNvSpPr/>
          <p:nvPr/>
        </p:nvSpPr>
        <p:spPr>
          <a:xfrm>
            <a:off x="2089053" y="2637800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37" name="Google Shape;110;p25">
            <a:extLst>
              <a:ext uri="{FF2B5EF4-FFF2-40B4-BE49-F238E27FC236}">
                <a16:creationId xmlns:a16="http://schemas.microsoft.com/office/drawing/2014/main" id="{92BC7E5C-3213-3845-95CB-5C4F26273A75}"/>
              </a:ext>
            </a:extLst>
          </p:cNvPr>
          <p:cNvSpPr/>
          <p:nvPr/>
        </p:nvSpPr>
        <p:spPr>
          <a:xfrm>
            <a:off x="3269508" y="2207922"/>
            <a:ext cx="893303" cy="49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C4125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38" name="Google Shape;111;p25">
            <a:extLst>
              <a:ext uri="{FF2B5EF4-FFF2-40B4-BE49-F238E27FC236}">
                <a16:creationId xmlns:a16="http://schemas.microsoft.com/office/drawing/2014/main" id="{D014B8CD-D613-A948-AAF4-C703C60DB90D}"/>
              </a:ext>
            </a:extLst>
          </p:cNvPr>
          <p:cNvSpPr txBox="1"/>
          <p:nvPr/>
        </p:nvSpPr>
        <p:spPr>
          <a:xfrm>
            <a:off x="3107106" y="2534119"/>
            <a:ext cx="1050060" cy="4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t" anchorCtr="0">
            <a:noAutofit/>
          </a:bodyPr>
          <a:lstStyle/>
          <a:p>
            <a:pPr algn="ctr"/>
            <a:r>
              <a:rPr lang="en" sz="1600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Input headers &amp; metadata</a:t>
            </a:r>
            <a:endParaRPr sz="1600" dirty="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114;p25">
            <a:extLst>
              <a:ext uri="{FF2B5EF4-FFF2-40B4-BE49-F238E27FC236}">
                <a16:creationId xmlns:a16="http://schemas.microsoft.com/office/drawing/2014/main" id="{01495296-188C-594A-81AD-F73EEE8043E5}"/>
              </a:ext>
            </a:extLst>
          </p:cNvPr>
          <p:cNvSpPr/>
          <p:nvPr/>
        </p:nvSpPr>
        <p:spPr>
          <a:xfrm>
            <a:off x="6761736" y="1655706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41" name="Google Shape;115;p25">
            <a:extLst>
              <a:ext uri="{FF2B5EF4-FFF2-40B4-BE49-F238E27FC236}">
                <a16:creationId xmlns:a16="http://schemas.microsoft.com/office/drawing/2014/main" id="{D0467942-65D4-C94E-98EE-EB2D855807BD}"/>
              </a:ext>
            </a:extLst>
          </p:cNvPr>
          <p:cNvSpPr/>
          <p:nvPr/>
        </p:nvSpPr>
        <p:spPr>
          <a:xfrm>
            <a:off x="6761736" y="2176406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42" name="Google Shape;116;p25">
            <a:extLst>
              <a:ext uri="{FF2B5EF4-FFF2-40B4-BE49-F238E27FC236}">
                <a16:creationId xmlns:a16="http://schemas.microsoft.com/office/drawing/2014/main" id="{A4EA0E34-EC26-6A48-81A3-5C21B645B63F}"/>
              </a:ext>
            </a:extLst>
          </p:cNvPr>
          <p:cNvSpPr/>
          <p:nvPr/>
        </p:nvSpPr>
        <p:spPr>
          <a:xfrm>
            <a:off x="6761736" y="2722506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43" name="Google Shape;117;p25">
            <a:extLst>
              <a:ext uri="{FF2B5EF4-FFF2-40B4-BE49-F238E27FC236}">
                <a16:creationId xmlns:a16="http://schemas.microsoft.com/office/drawing/2014/main" id="{B2D3BB7B-7E7D-5B4A-B51F-55FE113EE0F1}"/>
              </a:ext>
            </a:extLst>
          </p:cNvPr>
          <p:cNvSpPr txBox="1"/>
          <p:nvPr/>
        </p:nvSpPr>
        <p:spPr>
          <a:xfrm rot="-5400000">
            <a:off x="6621714" y="2199656"/>
            <a:ext cx="1234800" cy="3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t" anchorCtr="0">
            <a:noAutofit/>
          </a:bodyPr>
          <a:lstStyle/>
          <a:p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Packets out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127;p25">
            <a:extLst>
              <a:ext uri="{FF2B5EF4-FFF2-40B4-BE49-F238E27FC236}">
                <a16:creationId xmlns:a16="http://schemas.microsoft.com/office/drawing/2014/main" id="{D4569ABD-125A-E842-8647-535583B737CA}"/>
              </a:ext>
            </a:extLst>
          </p:cNvPr>
          <p:cNvSpPr/>
          <p:nvPr/>
        </p:nvSpPr>
        <p:spPr>
          <a:xfrm>
            <a:off x="4762073" y="2011482"/>
            <a:ext cx="350933" cy="10815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" name="Google Shape;141;p25">
            <a:extLst>
              <a:ext uri="{FF2B5EF4-FFF2-40B4-BE49-F238E27FC236}">
                <a16:creationId xmlns:a16="http://schemas.microsoft.com/office/drawing/2014/main" id="{46C1D9A0-F8BE-5A4B-935F-95F3DE3DB942}"/>
              </a:ext>
            </a:extLst>
          </p:cNvPr>
          <p:cNvCxnSpPr>
            <a:cxnSpLocks/>
            <a:endCxn id="29" idx="1"/>
          </p:cNvCxnSpPr>
          <p:nvPr/>
        </p:nvCxnSpPr>
        <p:spPr>
          <a:xfrm rot="10800000">
            <a:off x="4244129" y="2146094"/>
            <a:ext cx="1779587" cy="61828"/>
          </a:xfrm>
          <a:prstGeom prst="bentConnector5">
            <a:avLst>
              <a:gd name="adj1" fmla="val -15668"/>
              <a:gd name="adj2" fmla="val 1118543"/>
              <a:gd name="adj3" fmla="val 112846"/>
            </a:avLst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med" len="med"/>
            <a:tailEnd type="arrow" w="lg" len="lg"/>
          </a:ln>
        </p:spPr>
      </p:cxnSp>
      <p:sp>
        <p:nvSpPr>
          <p:cNvPr id="49" name="Google Shape;143;p25">
            <a:extLst>
              <a:ext uri="{FF2B5EF4-FFF2-40B4-BE49-F238E27FC236}">
                <a16:creationId xmlns:a16="http://schemas.microsoft.com/office/drawing/2014/main" id="{8B509A97-E1C3-D54E-B1FA-041C4A74BE6A}"/>
              </a:ext>
            </a:extLst>
          </p:cNvPr>
          <p:cNvSpPr txBox="1"/>
          <p:nvPr/>
        </p:nvSpPr>
        <p:spPr>
          <a:xfrm>
            <a:off x="4397250" y="1229604"/>
            <a:ext cx="1728900" cy="327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t" anchorCtr="0">
            <a:noAutofit/>
          </a:bodyPr>
          <a:lstStyle/>
          <a:p>
            <a:pPr algn="ctr"/>
            <a:r>
              <a:rPr lang="en" sz="16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recirculation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146;p25">
            <a:extLst>
              <a:ext uri="{FF2B5EF4-FFF2-40B4-BE49-F238E27FC236}">
                <a16:creationId xmlns:a16="http://schemas.microsoft.com/office/drawing/2014/main" id="{975CA07E-ADDE-374F-9074-614EB166109F}"/>
              </a:ext>
            </a:extLst>
          </p:cNvPr>
          <p:cNvSpPr txBox="1"/>
          <p:nvPr/>
        </p:nvSpPr>
        <p:spPr>
          <a:xfrm rot="-5400000">
            <a:off x="4502057" y="2368830"/>
            <a:ext cx="870960" cy="35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stage 1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27;p25">
            <a:extLst>
              <a:ext uri="{FF2B5EF4-FFF2-40B4-BE49-F238E27FC236}">
                <a16:creationId xmlns:a16="http://schemas.microsoft.com/office/drawing/2014/main" id="{99708875-AC26-1641-B79D-E430D4452F16}"/>
              </a:ext>
            </a:extLst>
          </p:cNvPr>
          <p:cNvSpPr/>
          <p:nvPr/>
        </p:nvSpPr>
        <p:spPr>
          <a:xfrm>
            <a:off x="4344207" y="2010237"/>
            <a:ext cx="350933" cy="10815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27;p25">
            <a:extLst>
              <a:ext uri="{FF2B5EF4-FFF2-40B4-BE49-F238E27FC236}">
                <a16:creationId xmlns:a16="http://schemas.microsoft.com/office/drawing/2014/main" id="{DCBBF8F1-EF8D-5140-A3E7-4DFAE25289D0}"/>
              </a:ext>
            </a:extLst>
          </p:cNvPr>
          <p:cNvSpPr/>
          <p:nvPr/>
        </p:nvSpPr>
        <p:spPr>
          <a:xfrm>
            <a:off x="5189234" y="2017174"/>
            <a:ext cx="350933" cy="10815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146;p25">
            <a:extLst>
              <a:ext uri="{FF2B5EF4-FFF2-40B4-BE49-F238E27FC236}">
                <a16:creationId xmlns:a16="http://schemas.microsoft.com/office/drawing/2014/main" id="{233D3A7F-0A71-D94F-98ED-6165975A7A92}"/>
              </a:ext>
            </a:extLst>
          </p:cNvPr>
          <p:cNvSpPr txBox="1"/>
          <p:nvPr/>
        </p:nvSpPr>
        <p:spPr>
          <a:xfrm rot="-5400000">
            <a:off x="4929218" y="2374522"/>
            <a:ext cx="870960" cy="35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stage …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127;p25">
            <a:extLst>
              <a:ext uri="{FF2B5EF4-FFF2-40B4-BE49-F238E27FC236}">
                <a16:creationId xmlns:a16="http://schemas.microsoft.com/office/drawing/2014/main" id="{D235B543-F04B-634A-A65E-CFC89435662D}"/>
              </a:ext>
            </a:extLst>
          </p:cNvPr>
          <p:cNvSpPr/>
          <p:nvPr/>
        </p:nvSpPr>
        <p:spPr>
          <a:xfrm>
            <a:off x="5609404" y="2013455"/>
            <a:ext cx="350933" cy="10815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146;p25">
            <a:extLst>
              <a:ext uri="{FF2B5EF4-FFF2-40B4-BE49-F238E27FC236}">
                <a16:creationId xmlns:a16="http://schemas.microsoft.com/office/drawing/2014/main" id="{766B01DA-88A7-3D46-954B-4D351A52B492}"/>
              </a:ext>
            </a:extLst>
          </p:cNvPr>
          <p:cNvSpPr txBox="1"/>
          <p:nvPr/>
        </p:nvSpPr>
        <p:spPr>
          <a:xfrm rot="-5400000">
            <a:off x="5349388" y="2370803"/>
            <a:ext cx="870960" cy="35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stage N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146;p25">
            <a:extLst>
              <a:ext uri="{FF2B5EF4-FFF2-40B4-BE49-F238E27FC236}">
                <a16:creationId xmlns:a16="http://schemas.microsoft.com/office/drawing/2014/main" id="{8BC9D0CF-EFA6-E043-B0A4-4DB0C09DA279}"/>
              </a:ext>
            </a:extLst>
          </p:cNvPr>
          <p:cNvSpPr txBox="1"/>
          <p:nvPr/>
        </p:nvSpPr>
        <p:spPr>
          <a:xfrm rot="-5400000">
            <a:off x="3982396" y="2378994"/>
            <a:ext cx="1074563" cy="3509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>
              <a:lnSpc>
                <a:spcPts val="1520"/>
              </a:lnSpc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ingress buffer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146;p25">
            <a:extLst>
              <a:ext uri="{FF2B5EF4-FFF2-40B4-BE49-F238E27FC236}">
                <a16:creationId xmlns:a16="http://schemas.microsoft.com/office/drawing/2014/main" id="{41C05A58-152F-1148-83D2-971166359FDA}"/>
              </a:ext>
            </a:extLst>
          </p:cNvPr>
          <p:cNvSpPr txBox="1"/>
          <p:nvPr/>
        </p:nvSpPr>
        <p:spPr>
          <a:xfrm rot="-5400000">
            <a:off x="2395131" y="2178209"/>
            <a:ext cx="1074563" cy="35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>
              <a:lnSpc>
                <a:spcPts val="1520"/>
              </a:lnSpc>
            </a:pPr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Parser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108;p25">
            <a:extLst>
              <a:ext uri="{FF2B5EF4-FFF2-40B4-BE49-F238E27FC236}">
                <a16:creationId xmlns:a16="http://schemas.microsoft.com/office/drawing/2014/main" id="{FE4B5C24-0ABA-E24B-9B6D-6A070A91420F}"/>
              </a:ext>
            </a:extLst>
          </p:cNvPr>
          <p:cNvSpPr/>
          <p:nvPr/>
        </p:nvSpPr>
        <p:spPr>
          <a:xfrm rot="16200000">
            <a:off x="4985354" y="3606805"/>
            <a:ext cx="1086339" cy="339300"/>
          </a:xfrm>
          <a:prstGeom prst="rightArrow">
            <a:avLst>
              <a:gd name="adj1" fmla="val 24334"/>
              <a:gd name="adj2" fmla="val 70533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69" name="Google Shape;119;p25">
            <a:extLst>
              <a:ext uri="{FF2B5EF4-FFF2-40B4-BE49-F238E27FC236}">
                <a16:creationId xmlns:a16="http://schemas.microsoft.com/office/drawing/2014/main" id="{B9BFA173-528F-5F41-888A-A46C84D3773D}"/>
              </a:ext>
            </a:extLst>
          </p:cNvPr>
          <p:cNvSpPr txBox="1"/>
          <p:nvPr/>
        </p:nvSpPr>
        <p:spPr>
          <a:xfrm>
            <a:off x="5140936" y="3772860"/>
            <a:ext cx="1553700" cy="778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r>
              <a:rPr lang="en" sz="1800" dirty="0">
                <a:latin typeface="Calibri"/>
                <a:ea typeface="Calibri"/>
                <a:cs typeface="Calibri"/>
                <a:sym typeface="Calibri"/>
              </a:rPr>
              <a:t>Runtime P4 (Control plane)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124;p25">
            <a:extLst>
              <a:ext uri="{FF2B5EF4-FFF2-40B4-BE49-F238E27FC236}">
                <a16:creationId xmlns:a16="http://schemas.microsoft.com/office/drawing/2014/main" id="{AD9DE33A-4955-BE4D-9450-065071BA7CD9}"/>
              </a:ext>
            </a:extLst>
          </p:cNvPr>
          <p:cNvSpPr txBox="1"/>
          <p:nvPr/>
        </p:nvSpPr>
        <p:spPr>
          <a:xfrm>
            <a:off x="3793578" y="1476404"/>
            <a:ext cx="2777700" cy="4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simplified pipeline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FBF7AD-658C-6C45-AF65-190ACBCBAC1E}"/>
              </a:ext>
            </a:extLst>
          </p:cNvPr>
          <p:cNvSpPr txBox="1"/>
          <p:nvPr/>
        </p:nvSpPr>
        <p:spPr>
          <a:xfrm>
            <a:off x="452008" y="3471797"/>
            <a:ext cx="4562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Resources:</a:t>
            </a:r>
          </a:p>
          <a:p>
            <a:pPr algn="l"/>
            <a:r>
              <a:rPr lang="en-US" dirty="0">
                <a:latin typeface="+mn-lt"/>
              </a:rPr>
              <a:t> - SRAM (exact matches), </a:t>
            </a:r>
            <a:r>
              <a:rPr lang="en-US" i="1" dirty="0">
                <a:latin typeface="+mn-lt"/>
              </a:rPr>
              <a:t>e.g.</a:t>
            </a:r>
            <a:r>
              <a:rPr lang="en-US" dirty="0">
                <a:latin typeface="+mn-lt"/>
              </a:rPr>
              <a:t>, 2M entries</a:t>
            </a:r>
          </a:p>
          <a:p>
            <a:pPr algn="l"/>
            <a:r>
              <a:rPr lang="en-US" dirty="0">
                <a:latin typeface="+mn-lt"/>
              </a:rPr>
              <a:t> - TCAM (wildcard matches), </a:t>
            </a:r>
            <a:r>
              <a:rPr lang="en-US" i="1" dirty="0">
                <a:latin typeface="+mn-lt"/>
              </a:rPr>
              <a:t>e.g.</a:t>
            </a:r>
            <a:r>
              <a:rPr lang="en-US" dirty="0">
                <a:latin typeface="+mn-lt"/>
              </a:rPr>
              <a:t>, 100K entries</a:t>
            </a:r>
          </a:p>
          <a:p>
            <a:pPr algn="l"/>
            <a:r>
              <a:rPr lang="en-US" dirty="0">
                <a:latin typeface="+mn-lt"/>
              </a:rPr>
              <a:t> - ALU</a:t>
            </a:r>
          </a:p>
        </p:txBody>
      </p:sp>
    </p:spTree>
    <p:extLst>
      <p:ext uri="{BB962C8B-B14F-4D97-AF65-F5344CB8AC3E}">
        <p14:creationId xmlns:p14="http://schemas.microsoft.com/office/powerpoint/2010/main" val="4151794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49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22BA93-5FBD-5549-AA6E-503189CA3151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570269" y="4885092"/>
            <a:ext cx="2057400" cy="117474"/>
          </a:xfrm>
        </p:spPr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8B94F1-1438-AF40-AA31-638F3E72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6058E8E-9F07-994B-B745-5D13FCCA9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3" y="251752"/>
            <a:ext cx="7863661" cy="673874"/>
          </a:xfrm>
        </p:spPr>
        <p:txBody>
          <a:bodyPr/>
          <a:lstStyle/>
          <a:p>
            <a:r>
              <a:rPr lang="en-US" dirty="0"/>
              <a:t>PURR applies to P4 programmable switches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1FC2B71-9C2F-CC4D-82EA-13FC25ABB01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t="-1" b="15055"/>
          <a:stretch/>
        </p:blipFill>
        <p:spPr>
          <a:xfrm>
            <a:off x="5092703" y="932038"/>
            <a:ext cx="1847597" cy="19936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85B11A-75DB-9D4B-B2AA-16254E2A7323}"/>
              </a:ext>
            </a:extLst>
          </p:cNvPr>
          <p:cNvSpPr txBox="1"/>
          <p:nvPr/>
        </p:nvSpPr>
        <p:spPr>
          <a:xfrm>
            <a:off x="1868807" y="2564912"/>
            <a:ext cx="27112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Advanced SDN routing</a:t>
            </a:r>
            <a:br>
              <a:rPr lang="en-US" b="1" dirty="0"/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e.g.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intent-based logically centralized SDN)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7FECD1-C237-2E4A-819C-8758FA3248A6}"/>
              </a:ext>
            </a:extLst>
          </p:cNvPr>
          <p:cNvSpPr txBox="1"/>
          <p:nvPr/>
        </p:nvSpPr>
        <p:spPr>
          <a:xfrm>
            <a:off x="4788596" y="2556333"/>
            <a:ext cx="25521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High availability</a:t>
            </a: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e.g.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within 50 milliseconds”[1])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122B66-569D-F94D-B5DB-65C501310909}"/>
              </a:ext>
            </a:extLst>
          </p:cNvPr>
          <p:cNvSpPr/>
          <p:nvPr/>
        </p:nvSpPr>
        <p:spPr>
          <a:xfrm>
            <a:off x="173736" y="4605329"/>
            <a:ext cx="88788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[1] On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low-latency-capable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topologies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, and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their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impact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on the design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of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intra-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domain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routing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. In SIGCOMM 2018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2E270B-E7E3-C448-BB3D-4F5F4D15E8DF}"/>
              </a:ext>
            </a:extLst>
          </p:cNvPr>
          <p:cNvSpPr txBox="1"/>
          <p:nvPr/>
        </p:nvSpPr>
        <p:spPr>
          <a:xfrm>
            <a:off x="6188201" y="2629339"/>
            <a:ext cx="25521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High flexibility</a:t>
            </a: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e.g.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reconfigurable P4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dataplanes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586103-6D66-BB4B-B540-16483CE3BE66}"/>
              </a:ext>
            </a:extLst>
          </p:cNvPr>
          <p:cNvSpPr txBox="1"/>
          <p:nvPr/>
        </p:nvSpPr>
        <p:spPr>
          <a:xfrm>
            <a:off x="859536" y="4891748"/>
            <a:ext cx="51023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Image credits: route by Philipp </a:t>
            </a:r>
            <a:r>
              <a:rPr lang="en-US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Petzka</a:t>
            </a:r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from the Noun Project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3A37CFF-0A09-E642-8BF8-E557D7F82B5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" b="13731"/>
          <a:stretch/>
        </p:blipFill>
        <p:spPr>
          <a:xfrm>
            <a:off x="2477562" y="1253929"/>
            <a:ext cx="1335163" cy="115200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E2EA0D2F-FE67-894A-987B-1053D539E7CD}"/>
              </a:ext>
            </a:extLst>
          </p:cNvPr>
          <p:cNvGrpSpPr/>
          <p:nvPr/>
        </p:nvGrpSpPr>
        <p:grpSpPr>
          <a:xfrm>
            <a:off x="6813393" y="1317792"/>
            <a:ext cx="1327250" cy="1190574"/>
            <a:chOff x="6357747" y="1437078"/>
            <a:chExt cx="1489175" cy="140582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3568299-7CE0-114A-90F1-8B63814E97A8}"/>
                </a:ext>
              </a:extLst>
            </p:cNvPr>
            <p:cNvSpPr/>
            <p:nvPr/>
          </p:nvSpPr>
          <p:spPr>
            <a:xfrm>
              <a:off x="6357747" y="1437078"/>
              <a:ext cx="626400" cy="625487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73E459FC-4C48-7249-AAAF-AC61CC1BA1BD}"/>
                </a:ext>
              </a:extLst>
            </p:cNvPr>
            <p:cNvSpPr/>
            <p:nvPr/>
          </p:nvSpPr>
          <p:spPr>
            <a:xfrm>
              <a:off x="6629400" y="1683966"/>
              <a:ext cx="626400" cy="626400"/>
            </a:xfrm>
            <a:prstGeom prst="roundRect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5CAF848F-4420-7848-8639-7DCEE9EA0103}"/>
                </a:ext>
              </a:extLst>
            </p:cNvPr>
            <p:cNvSpPr/>
            <p:nvPr/>
          </p:nvSpPr>
          <p:spPr>
            <a:xfrm>
              <a:off x="6928485" y="1942176"/>
              <a:ext cx="626400" cy="626400"/>
            </a:xfrm>
            <a:prstGeom prst="roundRect">
              <a:avLst>
                <a:gd name="adj" fmla="val 39086"/>
              </a:avLst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80E6111-BE90-EA40-AD24-F3A4FD35DE6E}"/>
                </a:ext>
              </a:extLst>
            </p:cNvPr>
            <p:cNvSpPr/>
            <p:nvPr/>
          </p:nvSpPr>
          <p:spPr>
            <a:xfrm>
              <a:off x="7220522" y="2216502"/>
              <a:ext cx="626400" cy="6264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EE3D3C1-4198-2B45-A372-758676E591AD}"/>
              </a:ext>
            </a:extLst>
          </p:cNvPr>
          <p:cNvSpPr/>
          <p:nvPr/>
        </p:nvSpPr>
        <p:spPr>
          <a:xfrm>
            <a:off x="185224" y="1047307"/>
            <a:ext cx="8738900" cy="3800460"/>
          </a:xfrm>
          <a:prstGeom prst="roundRect">
            <a:avLst>
              <a:gd name="adj" fmla="val 771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Google Shape;101;p25">
            <a:extLst>
              <a:ext uri="{FF2B5EF4-FFF2-40B4-BE49-F238E27FC236}">
                <a16:creationId xmlns:a16="http://schemas.microsoft.com/office/drawing/2014/main" id="{D6F8B52D-CDD7-8C4B-9D01-82B69A2CB118}"/>
              </a:ext>
            </a:extLst>
          </p:cNvPr>
          <p:cNvSpPr/>
          <p:nvPr/>
        </p:nvSpPr>
        <p:spPr>
          <a:xfrm>
            <a:off x="4244128" y="1920706"/>
            <a:ext cx="169786" cy="450776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102;p25">
            <a:extLst>
              <a:ext uri="{FF2B5EF4-FFF2-40B4-BE49-F238E27FC236}">
                <a16:creationId xmlns:a16="http://schemas.microsoft.com/office/drawing/2014/main" id="{94AB2C45-3DB0-5E45-87D2-19E44FD4A749}"/>
              </a:ext>
            </a:extLst>
          </p:cNvPr>
          <p:cNvSpPr/>
          <p:nvPr/>
        </p:nvSpPr>
        <p:spPr>
          <a:xfrm>
            <a:off x="2499828" y="1270007"/>
            <a:ext cx="4167808" cy="2113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 sz="500"/>
          </a:p>
        </p:txBody>
      </p:sp>
      <p:sp>
        <p:nvSpPr>
          <p:cNvPr id="31" name="Google Shape;103;p25">
            <a:extLst>
              <a:ext uri="{FF2B5EF4-FFF2-40B4-BE49-F238E27FC236}">
                <a16:creationId xmlns:a16="http://schemas.microsoft.com/office/drawing/2014/main" id="{1C694214-2C54-7549-8270-528222AE921E}"/>
              </a:ext>
            </a:extLst>
          </p:cNvPr>
          <p:cNvSpPr/>
          <p:nvPr/>
        </p:nvSpPr>
        <p:spPr>
          <a:xfrm>
            <a:off x="2661950" y="1453300"/>
            <a:ext cx="471000" cy="16923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104;p25">
            <a:extLst>
              <a:ext uri="{FF2B5EF4-FFF2-40B4-BE49-F238E27FC236}">
                <a16:creationId xmlns:a16="http://schemas.microsoft.com/office/drawing/2014/main" id="{3397850E-EC2C-1E42-B160-67B2FBE79121}"/>
              </a:ext>
            </a:extLst>
          </p:cNvPr>
          <p:cNvSpPr/>
          <p:nvPr/>
        </p:nvSpPr>
        <p:spPr>
          <a:xfrm>
            <a:off x="2089053" y="1571000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33" name="Google Shape;105;p25">
            <a:extLst>
              <a:ext uri="{FF2B5EF4-FFF2-40B4-BE49-F238E27FC236}">
                <a16:creationId xmlns:a16="http://schemas.microsoft.com/office/drawing/2014/main" id="{F23D7B56-0516-4844-B686-7F12C9DDB785}"/>
              </a:ext>
            </a:extLst>
          </p:cNvPr>
          <p:cNvSpPr txBox="1"/>
          <p:nvPr/>
        </p:nvSpPr>
        <p:spPr>
          <a:xfrm rot="-5400000">
            <a:off x="1371153" y="2102082"/>
            <a:ext cx="1081500" cy="3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t" anchorCtr="0">
            <a:noAutofit/>
          </a:bodyPr>
          <a:lstStyle/>
          <a:p>
            <a:r>
              <a:rPr lang="en" sz="1800" dirty="0">
                <a:latin typeface="Calibri"/>
                <a:ea typeface="Calibri"/>
                <a:cs typeface="Calibri"/>
                <a:sym typeface="Calibri"/>
              </a:rPr>
              <a:t>Packets in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106;p25">
            <a:extLst>
              <a:ext uri="{FF2B5EF4-FFF2-40B4-BE49-F238E27FC236}">
                <a16:creationId xmlns:a16="http://schemas.microsoft.com/office/drawing/2014/main" id="{7CBBD3E1-DD69-8649-A08D-0B2CE0E49B22}"/>
              </a:ext>
            </a:extLst>
          </p:cNvPr>
          <p:cNvSpPr/>
          <p:nvPr/>
        </p:nvSpPr>
        <p:spPr>
          <a:xfrm>
            <a:off x="4239103" y="1872282"/>
            <a:ext cx="1803000" cy="13599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107;p25">
            <a:extLst>
              <a:ext uri="{FF2B5EF4-FFF2-40B4-BE49-F238E27FC236}">
                <a16:creationId xmlns:a16="http://schemas.microsoft.com/office/drawing/2014/main" id="{EC0657E3-E62E-EB47-A2DE-0C2C77329D7D}"/>
              </a:ext>
            </a:extLst>
          </p:cNvPr>
          <p:cNvSpPr/>
          <p:nvPr/>
        </p:nvSpPr>
        <p:spPr>
          <a:xfrm>
            <a:off x="2089053" y="2091700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36" name="Google Shape;108;p25">
            <a:extLst>
              <a:ext uri="{FF2B5EF4-FFF2-40B4-BE49-F238E27FC236}">
                <a16:creationId xmlns:a16="http://schemas.microsoft.com/office/drawing/2014/main" id="{7A5A2E2F-0927-3342-904A-3D3B7F858AE9}"/>
              </a:ext>
            </a:extLst>
          </p:cNvPr>
          <p:cNvSpPr/>
          <p:nvPr/>
        </p:nvSpPr>
        <p:spPr>
          <a:xfrm>
            <a:off x="2089053" y="2637800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37" name="Google Shape;110;p25">
            <a:extLst>
              <a:ext uri="{FF2B5EF4-FFF2-40B4-BE49-F238E27FC236}">
                <a16:creationId xmlns:a16="http://schemas.microsoft.com/office/drawing/2014/main" id="{92BC7E5C-3213-3845-95CB-5C4F26273A75}"/>
              </a:ext>
            </a:extLst>
          </p:cNvPr>
          <p:cNvSpPr/>
          <p:nvPr/>
        </p:nvSpPr>
        <p:spPr>
          <a:xfrm>
            <a:off x="3269508" y="2207922"/>
            <a:ext cx="893303" cy="499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C4125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38" name="Google Shape;111;p25">
            <a:extLst>
              <a:ext uri="{FF2B5EF4-FFF2-40B4-BE49-F238E27FC236}">
                <a16:creationId xmlns:a16="http://schemas.microsoft.com/office/drawing/2014/main" id="{D014B8CD-D613-A948-AAF4-C703C60DB90D}"/>
              </a:ext>
            </a:extLst>
          </p:cNvPr>
          <p:cNvSpPr txBox="1"/>
          <p:nvPr/>
        </p:nvSpPr>
        <p:spPr>
          <a:xfrm>
            <a:off x="3107106" y="2534119"/>
            <a:ext cx="1050060" cy="4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t" anchorCtr="0">
            <a:noAutofit/>
          </a:bodyPr>
          <a:lstStyle/>
          <a:p>
            <a:pPr algn="ctr"/>
            <a:r>
              <a:rPr lang="en" sz="1600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Input headers &amp; metadata</a:t>
            </a:r>
            <a:endParaRPr sz="1600" dirty="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114;p25">
            <a:extLst>
              <a:ext uri="{FF2B5EF4-FFF2-40B4-BE49-F238E27FC236}">
                <a16:creationId xmlns:a16="http://schemas.microsoft.com/office/drawing/2014/main" id="{01495296-188C-594A-81AD-F73EEE8043E5}"/>
              </a:ext>
            </a:extLst>
          </p:cNvPr>
          <p:cNvSpPr/>
          <p:nvPr/>
        </p:nvSpPr>
        <p:spPr>
          <a:xfrm>
            <a:off x="6761736" y="1655706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41" name="Google Shape;115;p25">
            <a:extLst>
              <a:ext uri="{FF2B5EF4-FFF2-40B4-BE49-F238E27FC236}">
                <a16:creationId xmlns:a16="http://schemas.microsoft.com/office/drawing/2014/main" id="{D0467942-65D4-C94E-98EE-EB2D855807BD}"/>
              </a:ext>
            </a:extLst>
          </p:cNvPr>
          <p:cNvSpPr/>
          <p:nvPr/>
        </p:nvSpPr>
        <p:spPr>
          <a:xfrm>
            <a:off x="6761736" y="2176406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42" name="Google Shape;116;p25">
            <a:extLst>
              <a:ext uri="{FF2B5EF4-FFF2-40B4-BE49-F238E27FC236}">
                <a16:creationId xmlns:a16="http://schemas.microsoft.com/office/drawing/2014/main" id="{A4EA0E34-EC26-6A48-81A3-5C21B645B63F}"/>
              </a:ext>
            </a:extLst>
          </p:cNvPr>
          <p:cNvSpPr/>
          <p:nvPr/>
        </p:nvSpPr>
        <p:spPr>
          <a:xfrm>
            <a:off x="6761736" y="2722506"/>
            <a:ext cx="336072" cy="339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43" name="Google Shape;117;p25">
            <a:extLst>
              <a:ext uri="{FF2B5EF4-FFF2-40B4-BE49-F238E27FC236}">
                <a16:creationId xmlns:a16="http://schemas.microsoft.com/office/drawing/2014/main" id="{B2D3BB7B-7E7D-5B4A-B51F-55FE113EE0F1}"/>
              </a:ext>
            </a:extLst>
          </p:cNvPr>
          <p:cNvSpPr txBox="1"/>
          <p:nvPr/>
        </p:nvSpPr>
        <p:spPr>
          <a:xfrm rot="-5400000">
            <a:off x="6621714" y="2199656"/>
            <a:ext cx="1234800" cy="3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t" anchorCtr="0">
            <a:noAutofit/>
          </a:bodyPr>
          <a:lstStyle/>
          <a:p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Packets out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127;p25">
            <a:extLst>
              <a:ext uri="{FF2B5EF4-FFF2-40B4-BE49-F238E27FC236}">
                <a16:creationId xmlns:a16="http://schemas.microsoft.com/office/drawing/2014/main" id="{D4569ABD-125A-E842-8647-535583B737CA}"/>
              </a:ext>
            </a:extLst>
          </p:cNvPr>
          <p:cNvSpPr/>
          <p:nvPr/>
        </p:nvSpPr>
        <p:spPr>
          <a:xfrm>
            <a:off x="4762073" y="2011482"/>
            <a:ext cx="350933" cy="10815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" name="Google Shape;141;p25">
            <a:extLst>
              <a:ext uri="{FF2B5EF4-FFF2-40B4-BE49-F238E27FC236}">
                <a16:creationId xmlns:a16="http://schemas.microsoft.com/office/drawing/2014/main" id="{46C1D9A0-F8BE-5A4B-935F-95F3DE3DB942}"/>
              </a:ext>
            </a:extLst>
          </p:cNvPr>
          <p:cNvCxnSpPr>
            <a:cxnSpLocks/>
            <a:endCxn id="29" idx="1"/>
          </p:cNvCxnSpPr>
          <p:nvPr/>
        </p:nvCxnSpPr>
        <p:spPr>
          <a:xfrm rot="10800000">
            <a:off x="4244129" y="2146094"/>
            <a:ext cx="1779587" cy="61828"/>
          </a:xfrm>
          <a:prstGeom prst="bentConnector5">
            <a:avLst>
              <a:gd name="adj1" fmla="val -15668"/>
              <a:gd name="adj2" fmla="val 1118543"/>
              <a:gd name="adj3" fmla="val 112846"/>
            </a:avLst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med" len="med"/>
            <a:tailEnd type="arrow" w="lg" len="lg"/>
          </a:ln>
        </p:spPr>
      </p:cxnSp>
      <p:sp>
        <p:nvSpPr>
          <p:cNvPr id="49" name="Google Shape;143;p25">
            <a:extLst>
              <a:ext uri="{FF2B5EF4-FFF2-40B4-BE49-F238E27FC236}">
                <a16:creationId xmlns:a16="http://schemas.microsoft.com/office/drawing/2014/main" id="{8B509A97-E1C3-D54E-B1FA-041C4A74BE6A}"/>
              </a:ext>
            </a:extLst>
          </p:cNvPr>
          <p:cNvSpPr txBox="1"/>
          <p:nvPr/>
        </p:nvSpPr>
        <p:spPr>
          <a:xfrm>
            <a:off x="4397250" y="1229604"/>
            <a:ext cx="1728900" cy="327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t" anchorCtr="0">
            <a:noAutofit/>
          </a:bodyPr>
          <a:lstStyle/>
          <a:p>
            <a:pPr algn="ctr"/>
            <a:r>
              <a:rPr lang="en" sz="16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recirculation</a:t>
            </a:r>
            <a:endParaRPr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146;p25">
            <a:extLst>
              <a:ext uri="{FF2B5EF4-FFF2-40B4-BE49-F238E27FC236}">
                <a16:creationId xmlns:a16="http://schemas.microsoft.com/office/drawing/2014/main" id="{975CA07E-ADDE-374F-9074-614EB166109F}"/>
              </a:ext>
            </a:extLst>
          </p:cNvPr>
          <p:cNvSpPr txBox="1"/>
          <p:nvPr/>
        </p:nvSpPr>
        <p:spPr>
          <a:xfrm rot="-5400000">
            <a:off x="4502057" y="2368830"/>
            <a:ext cx="870960" cy="35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stage 1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27;p25">
            <a:extLst>
              <a:ext uri="{FF2B5EF4-FFF2-40B4-BE49-F238E27FC236}">
                <a16:creationId xmlns:a16="http://schemas.microsoft.com/office/drawing/2014/main" id="{99708875-AC26-1641-B79D-E430D4452F16}"/>
              </a:ext>
            </a:extLst>
          </p:cNvPr>
          <p:cNvSpPr/>
          <p:nvPr/>
        </p:nvSpPr>
        <p:spPr>
          <a:xfrm>
            <a:off x="4344207" y="2010237"/>
            <a:ext cx="350933" cy="10815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27;p25">
            <a:extLst>
              <a:ext uri="{FF2B5EF4-FFF2-40B4-BE49-F238E27FC236}">
                <a16:creationId xmlns:a16="http://schemas.microsoft.com/office/drawing/2014/main" id="{DCBBF8F1-EF8D-5140-A3E7-4DFAE25289D0}"/>
              </a:ext>
            </a:extLst>
          </p:cNvPr>
          <p:cNvSpPr/>
          <p:nvPr/>
        </p:nvSpPr>
        <p:spPr>
          <a:xfrm>
            <a:off x="5189234" y="2017174"/>
            <a:ext cx="350933" cy="10815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146;p25">
            <a:extLst>
              <a:ext uri="{FF2B5EF4-FFF2-40B4-BE49-F238E27FC236}">
                <a16:creationId xmlns:a16="http://schemas.microsoft.com/office/drawing/2014/main" id="{233D3A7F-0A71-D94F-98ED-6165975A7A92}"/>
              </a:ext>
            </a:extLst>
          </p:cNvPr>
          <p:cNvSpPr txBox="1"/>
          <p:nvPr/>
        </p:nvSpPr>
        <p:spPr>
          <a:xfrm rot="-5400000">
            <a:off x="4929218" y="2374522"/>
            <a:ext cx="870960" cy="35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stage …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127;p25">
            <a:extLst>
              <a:ext uri="{FF2B5EF4-FFF2-40B4-BE49-F238E27FC236}">
                <a16:creationId xmlns:a16="http://schemas.microsoft.com/office/drawing/2014/main" id="{D235B543-F04B-634A-A65E-CFC89435662D}"/>
              </a:ext>
            </a:extLst>
          </p:cNvPr>
          <p:cNvSpPr/>
          <p:nvPr/>
        </p:nvSpPr>
        <p:spPr>
          <a:xfrm>
            <a:off x="5609404" y="2013455"/>
            <a:ext cx="350933" cy="10815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146;p25">
            <a:extLst>
              <a:ext uri="{FF2B5EF4-FFF2-40B4-BE49-F238E27FC236}">
                <a16:creationId xmlns:a16="http://schemas.microsoft.com/office/drawing/2014/main" id="{766B01DA-88A7-3D46-954B-4D351A52B492}"/>
              </a:ext>
            </a:extLst>
          </p:cNvPr>
          <p:cNvSpPr txBox="1"/>
          <p:nvPr/>
        </p:nvSpPr>
        <p:spPr>
          <a:xfrm rot="-5400000">
            <a:off x="5349388" y="2370803"/>
            <a:ext cx="870960" cy="35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stage N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146;p25">
            <a:extLst>
              <a:ext uri="{FF2B5EF4-FFF2-40B4-BE49-F238E27FC236}">
                <a16:creationId xmlns:a16="http://schemas.microsoft.com/office/drawing/2014/main" id="{8BC9D0CF-EFA6-E043-B0A4-4DB0C09DA279}"/>
              </a:ext>
            </a:extLst>
          </p:cNvPr>
          <p:cNvSpPr txBox="1"/>
          <p:nvPr/>
        </p:nvSpPr>
        <p:spPr>
          <a:xfrm rot="-5400000">
            <a:off x="3982396" y="2378994"/>
            <a:ext cx="1074563" cy="3509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>
              <a:lnSpc>
                <a:spcPts val="1520"/>
              </a:lnSpc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ingress buffer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146;p25">
            <a:extLst>
              <a:ext uri="{FF2B5EF4-FFF2-40B4-BE49-F238E27FC236}">
                <a16:creationId xmlns:a16="http://schemas.microsoft.com/office/drawing/2014/main" id="{41C05A58-152F-1148-83D2-971166359FDA}"/>
              </a:ext>
            </a:extLst>
          </p:cNvPr>
          <p:cNvSpPr txBox="1"/>
          <p:nvPr/>
        </p:nvSpPr>
        <p:spPr>
          <a:xfrm rot="-5400000">
            <a:off x="2395131" y="2178209"/>
            <a:ext cx="1074563" cy="35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>
              <a:lnSpc>
                <a:spcPts val="1520"/>
              </a:lnSpc>
            </a:pPr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Parser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108;p25">
            <a:extLst>
              <a:ext uri="{FF2B5EF4-FFF2-40B4-BE49-F238E27FC236}">
                <a16:creationId xmlns:a16="http://schemas.microsoft.com/office/drawing/2014/main" id="{FE4B5C24-0ABA-E24B-9B6D-6A070A91420F}"/>
              </a:ext>
            </a:extLst>
          </p:cNvPr>
          <p:cNvSpPr/>
          <p:nvPr/>
        </p:nvSpPr>
        <p:spPr>
          <a:xfrm rot="16200000">
            <a:off x="4985354" y="3606805"/>
            <a:ext cx="1086339" cy="339300"/>
          </a:xfrm>
          <a:prstGeom prst="rightArrow">
            <a:avLst>
              <a:gd name="adj1" fmla="val 24334"/>
              <a:gd name="adj2" fmla="val 70533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endParaRPr/>
          </a:p>
        </p:txBody>
      </p:sp>
      <p:sp>
        <p:nvSpPr>
          <p:cNvPr id="69" name="Google Shape;119;p25">
            <a:extLst>
              <a:ext uri="{FF2B5EF4-FFF2-40B4-BE49-F238E27FC236}">
                <a16:creationId xmlns:a16="http://schemas.microsoft.com/office/drawing/2014/main" id="{B9BFA173-528F-5F41-888A-A46C84D3773D}"/>
              </a:ext>
            </a:extLst>
          </p:cNvPr>
          <p:cNvSpPr txBox="1"/>
          <p:nvPr/>
        </p:nvSpPr>
        <p:spPr>
          <a:xfrm>
            <a:off x="5140936" y="3772860"/>
            <a:ext cx="1553700" cy="778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spcFirstLastPara="1" wrap="square" lIns="31925" tIns="31925" rIns="31925" bIns="31925" anchor="ctr" anchorCtr="0">
            <a:noAutofit/>
          </a:bodyPr>
          <a:lstStyle/>
          <a:p>
            <a:pPr algn="ctr"/>
            <a:r>
              <a:rPr lang="en" sz="1800" dirty="0">
                <a:latin typeface="Calibri"/>
                <a:ea typeface="Calibri"/>
                <a:cs typeface="Calibri"/>
                <a:sym typeface="Calibri"/>
              </a:rPr>
              <a:t>Runtime P4 (Control plane)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124;p25">
            <a:extLst>
              <a:ext uri="{FF2B5EF4-FFF2-40B4-BE49-F238E27FC236}">
                <a16:creationId xmlns:a16="http://schemas.microsoft.com/office/drawing/2014/main" id="{AD9DE33A-4955-BE4D-9450-065071BA7CD9}"/>
              </a:ext>
            </a:extLst>
          </p:cNvPr>
          <p:cNvSpPr txBox="1"/>
          <p:nvPr/>
        </p:nvSpPr>
        <p:spPr>
          <a:xfrm>
            <a:off x="3793578" y="1476404"/>
            <a:ext cx="2777700" cy="4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simplified pipeline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FBF7AD-658C-6C45-AF65-190ACBCBAC1E}"/>
              </a:ext>
            </a:extLst>
          </p:cNvPr>
          <p:cNvSpPr txBox="1"/>
          <p:nvPr/>
        </p:nvSpPr>
        <p:spPr>
          <a:xfrm>
            <a:off x="452008" y="3471797"/>
            <a:ext cx="4562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Resources:</a:t>
            </a:r>
          </a:p>
          <a:p>
            <a:pPr algn="l"/>
            <a:r>
              <a:rPr lang="en-US" dirty="0">
                <a:latin typeface="+mn-lt"/>
              </a:rPr>
              <a:t> - SRAM (exact matches), </a:t>
            </a:r>
            <a:r>
              <a:rPr lang="en-US" i="1" dirty="0">
                <a:latin typeface="+mn-lt"/>
              </a:rPr>
              <a:t>e.g.</a:t>
            </a:r>
            <a:r>
              <a:rPr lang="en-US" dirty="0">
                <a:latin typeface="+mn-lt"/>
              </a:rPr>
              <a:t>, 2M entries</a:t>
            </a:r>
          </a:p>
          <a:p>
            <a:pPr algn="l"/>
            <a:r>
              <a:rPr lang="en-US" dirty="0">
                <a:latin typeface="+mn-lt"/>
              </a:rPr>
              <a:t> - TCAM (wildcard matches), </a:t>
            </a:r>
            <a:r>
              <a:rPr lang="en-US" i="1" dirty="0">
                <a:latin typeface="+mn-lt"/>
              </a:rPr>
              <a:t>e.g.</a:t>
            </a:r>
            <a:r>
              <a:rPr lang="en-US" dirty="0">
                <a:latin typeface="+mn-lt"/>
              </a:rPr>
              <a:t>, 100K entries</a:t>
            </a:r>
          </a:p>
          <a:p>
            <a:pPr algn="l"/>
            <a:r>
              <a:rPr lang="en-US" dirty="0">
                <a:latin typeface="+mn-lt"/>
              </a:rPr>
              <a:t> - ALU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CD97691-B3AD-9E4F-AEBE-F1A10BD4EA39}"/>
              </a:ext>
            </a:extLst>
          </p:cNvPr>
          <p:cNvSpPr/>
          <p:nvPr/>
        </p:nvSpPr>
        <p:spPr>
          <a:xfrm>
            <a:off x="452008" y="3383807"/>
            <a:ext cx="8288326" cy="1349060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F091808-0BF4-AF49-B7DE-B71467CB6BE1}"/>
              </a:ext>
            </a:extLst>
          </p:cNvPr>
          <p:cNvSpPr/>
          <p:nvPr/>
        </p:nvSpPr>
        <p:spPr>
          <a:xfrm>
            <a:off x="117616" y="3471941"/>
            <a:ext cx="84766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sv-S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realize</a:t>
            </a: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 FRR in P4?</a:t>
            </a:r>
          </a:p>
          <a:p>
            <a:pPr algn="ctr"/>
            <a:r>
              <a:rPr lang="sv-SE" sz="2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</a:t>
            </a: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 P4 </a:t>
            </a:r>
            <a:r>
              <a:rPr lang="sv-S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built</a:t>
            </a: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-in FRR primitive </a:t>
            </a:r>
            <a:r>
              <a:rPr lang="sv-S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but</a:t>
            </a: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  <a:b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sv-SE" sz="2400" b="1" dirty="0" err="1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programmable</a:t>
            </a: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 pipeline: </a:t>
            </a:r>
            <a:r>
              <a:rPr lang="sv-S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many</a:t>
            </a: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approaches</a:t>
            </a: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are</a:t>
            </a: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possible</a:t>
            </a: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  <a:b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16442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13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approach:  packet recirculation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8434743-62EF-6E42-8B00-1A6D2352C4CD}"/>
              </a:ext>
            </a:extLst>
          </p:cNvPr>
          <p:cNvSpPr/>
          <p:nvPr/>
        </p:nvSpPr>
        <p:spPr>
          <a:xfrm>
            <a:off x="963051" y="1513489"/>
            <a:ext cx="3293638" cy="1511628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90CF7EA9-8A85-1844-B276-94EA3C4876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336177"/>
              </p:ext>
            </p:extLst>
          </p:nvPr>
        </p:nvGraphicFramePr>
        <p:xfrm>
          <a:off x="5046561" y="870911"/>
          <a:ext cx="2683176" cy="259758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54476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613103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  <a:gridCol w="1115597">
                  <a:extLst>
                    <a:ext uri="{9D8B030D-6E8A-4147-A177-3AD203B41FA5}">
                      <a16:colId xmlns:a16="http://schemas.microsoft.com/office/drawing/2014/main" val="4102791282"/>
                    </a:ext>
                  </a:extLst>
                </a:gridCol>
              </a:tblGrid>
              <a:tr h="318399">
                <a:tc rowSpan="2"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solidFill>
                            <a:schemeClr val="bg1"/>
                          </a:solidFill>
                        </a:rPr>
                        <a:t>match</a:t>
                      </a:r>
                      <a:br>
                        <a:rPr lang="sv-SE" sz="1600" dirty="0">
                          <a:solidFill>
                            <a:schemeClr val="bg1"/>
                          </a:solidFill>
                        </a:rPr>
                      </a:br>
                      <a:r>
                        <a:rPr lang="sv-SE" sz="1600" dirty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sv-SE" sz="1600" dirty="0">
                          <a:solidFill>
                            <a:schemeClr val="bg1"/>
                          </a:solidFill>
                        </a:rPr>
                      </a:br>
                      <a:r>
                        <a:rPr lang="sv-SE" sz="1600" dirty="0">
                          <a:solidFill>
                            <a:schemeClr val="bg1"/>
                          </a:solidFill>
                        </a:rPr>
                        <a:t>tag</a:t>
                      </a:r>
                      <a:endParaRPr lang="sv-SE" sz="16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mpd="sng"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v-SE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25400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687943">
                <a:tc vMerge="1">
                  <a:txBody>
                    <a:bodyPr/>
                    <a:lstStyle/>
                    <a:p>
                      <a:pPr algn="ctr"/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25400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 err="1">
                          <a:solidFill>
                            <a:schemeClr val="bg1"/>
                          </a:solidFill>
                        </a:rPr>
                        <a:t>fwd</a:t>
                      </a:r>
                      <a:endParaRPr lang="sv-SE" sz="16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 err="1">
                          <a:solidFill>
                            <a:schemeClr val="bg1"/>
                          </a:solidFill>
                        </a:rPr>
                        <a:t>write</a:t>
                      </a:r>
                      <a:r>
                        <a:rPr lang="sv-SE" sz="1600" dirty="0">
                          <a:solidFill>
                            <a:schemeClr val="bg1"/>
                          </a:solidFill>
                        </a:rPr>
                        <a:t> &amp;</a:t>
                      </a:r>
                    </a:p>
                    <a:p>
                      <a:pPr algn="ctr"/>
                      <a:r>
                        <a:rPr lang="sv-SE" sz="1600" dirty="0" err="1">
                          <a:solidFill>
                            <a:schemeClr val="bg1"/>
                          </a:solidFill>
                        </a:rPr>
                        <a:t>recirculate</a:t>
                      </a:r>
                      <a:endParaRPr lang="sv-SE" sz="16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sv-SE" sz="80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sv-SE" sz="14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8537364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tag := 2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2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2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tag := 3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3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3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tag := 4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4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4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-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</a:tbl>
          </a:graphicData>
        </a:graphic>
      </p:graphicFrame>
      <p:pic>
        <p:nvPicPr>
          <p:cNvPr id="18" name="Picture 17">
            <a:extLst>
              <a:ext uri="{FF2B5EF4-FFF2-40B4-BE49-F238E27FC236}">
                <a16:creationId xmlns:a16="http://schemas.microsoft.com/office/drawing/2014/main" id="{965C8E1B-354F-9C49-AD04-30C5D0559D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6106107" y="2062934"/>
            <a:ext cx="331904" cy="28494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76EF745-CD6E-9B49-8EA6-3B52ABA2EA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6110469" y="2447228"/>
            <a:ext cx="331904" cy="28494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2D2526-2B81-364E-89BE-CA508CC8F2E9}"/>
              </a:ext>
            </a:extLst>
          </p:cNvPr>
          <p:cNvSpPr/>
          <p:nvPr/>
        </p:nvSpPr>
        <p:spPr>
          <a:xfrm>
            <a:off x="1406512" y="2097928"/>
            <a:ext cx="24067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8DE1745-4165-D24D-9B99-3B37D0CE83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t="1" b="13910"/>
          <a:stretch/>
        </p:blipFill>
        <p:spPr>
          <a:xfrm>
            <a:off x="7087305" y="1738190"/>
            <a:ext cx="162380" cy="139792"/>
          </a:xfrm>
          <a:prstGeom prst="rect">
            <a:avLst/>
          </a:prstGeom>
          <a:ln>
            <a:noFill/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35AC034-4BA8-064C-B1F4-044E2F0528CF}"/>
              </a:ext>
            </a:extLst>
          </p:cNvPr>
          <p:cNvCxnSpPr>
            <a:cxnSpLocks/>
          </p:cNvCxnSpPr>
          <p:nvPr/>
        </p:nvCxnSpPr>
        <p:spPr>
          <a:xfrm>
            <a:off x="6178810" y="1791674"/>
            <a:ext cx="186498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CE570236-965E-B548-B0C4-21A9C2F43D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605" t="17509" r="35999" b="32107"/>
          <a:stretch/>
        </p:blipFill>
        <p:spPr>
          <a:xfrm>
            <a:off x="4390192" y="2406993"/>
            <a:ext cx="452206" cy="77521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9110D0DD-2FEC-6A4C-929F-80888C77B400}"/>
              </a:ext>
            </a:extLst>
          </p:cNvPr>
          <p:cNvSpPr txBox="1"/>
          <p:nvPr/>
        </p:nvSpPr>
        <p:spPr>
          <a:xfrm>
            <a:off x="7427077" y="1940577"/>
            <a:ext cx="2074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1 </a:t>
            </a:r>
            <a:r>
              <a:rPr lang="sv-SE" sz="18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fails</a:t>
            </a:r>
            <a:endParaRPr lang="sv-SE" sz="1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3F9D1F-4013-7C41-BB4B-30DEFE017D56}"/>
              </a:ext>
            </a:extLst>
          </p:cNvPr>
          <p:cNvSpPr txBox="1"/>
          <p:nvPr/>
        </p:nvSpPr>
        <p:spPr>
          <a:xfrm>
            <a:off x="7794818" y="2309909"/>
            <a:ext cx="1338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2 </a:t>
            </a:r>
            <a:r>
              <a:rPr lang="sv-SE" sz="18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fails</a:t>
            </a:r>
            <a:endParaRPr lang="sv-SE" sz="1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5CE0750-23D4-6F48-99B8-BC88C4059221}"/>
              </a:ext>
            </a:extLst>
          </p:cNvPr>
          <p:cNvSpPr/>
          <p:nvPr/>
        </p:nvSpPr>
        <p:spPr>
          <a:xfrm>
            <a:off x="4847943" y="2019517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22CFF68-B1F7-7847-A6E4-51A317236093}"/>
              </a:ext>
            </a:extLst>
          </p:cNvPr>
          <p:cNvSpPr/>
          <p:nvPr/>
        </p:nvSpPr>
        <p:spPr>
          <a:xfrm>
            <a:off x="4852172" y="2020217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6FE8E7A-91FD-424C-84FF-2844430BC584}"/>
              </a:ext>
            </a:extLst>
          </p:cNvPr>
          <p:cNvSpPr/>
          <p:nvPr/>
        </p:nvSpPr>
        <p:spPr>
          <a:xfrm>
            <a:off x="4846151" y="2019517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461213-70DC-B44A-BA5E-C773C76AF770}"/>
              </a:ext>
            </a:extLst>
          </p:cNvPr>
          <p:cNvSpPr txBox="1"/>
          <p:nvPr/>
        </p:nvSpPr>
        <p:spPr>
          <a:xfrm>
            <a:off x="1894315" y="1513489"/>
            <a:ext cx="13808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n-lt"/>
              </a:rPr>
              <a:t>Input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23BBBC-394D-514C-90A1-A7721CBD2F9B}"/>
              </a:ext>
            </a:extLst>
          </p:cNvPr>
          <p:cNvSpPr txBox="1"/>
          <p:nvPr/>
        </p:nvSpPr>
        <p:spPr>
          <a:xfrm>
            <a:off x="963051" y="3468495"/>
            <a:ext cx="3293638" cy="70788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throughput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reduction</a:t>
            </a:r>
            <a:endParaRPr lang="sv-SE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latency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increase</a:t>
            </a:r>
            <a:endParaRPr lang="sv-SE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92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5.55556E-7 4.81481E-6 L 0.14826 0.00555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13" y="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1.38889E-6 4.81481E-6 L 0.19896 0.0037 C 0.25018 0.00802 0.28872 -0.01328 0.30729 0.02592 C 0.32587 0.06543 0.3474 0.19043 0.31042 0.2395 C 0.27361 0.28827 0.14393 0.32006 0.08629 0.32006 C 0.02865 0.32006 -0.02257 0.27407 -0.03576 0.2395 C -0.04896 0.20493 -0.02309 0.13734 0.00729 0.11203 C 0.03785 0.08672 0.09254 0.08734 0.1474 0.08796 " pathEditMode="relative" rAng="0" ptsTypes="AAAAAAAA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49" y="15988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05556E-6 4.81481E-6 C 0.1 0.00092 0.19982 0.00216 0.25225 0.0108 C 0.30486 0.01944 0.30382 0.0179 0.31493 0.05185 C 0.32587 0.0858 0.34444 0.17438 0.31857 0.21481 C 0.29253 0.25524 0.21284 0.28765 0.15955 0.29413 C 0.10607 0.30092 0.02882 0.28117 -0.00209 0.25493 C -0.03299 0.2287 -0.03316 0.16604 -0.02622 0.13641 C -0.0191 0.10679 -0.01094 0.08703 0.04045 0.07716 C 0.09201 0.06728 0.2342 0.06141 0.28264 0.07716 C 0.33107 0.09321 0.33507 0.14074 0.33125 0.17314 C 0.3276 0.20524 0.29861 0.25123 0.26007 0.27129 C 0.22152 0.29166 0.14479 0.29783 0.1 0.29413 C 0.05521 0.29074 0.01146 0.2716 -0.00868 0.2503 C -0.02882 0.22932 -0.0467 0.18364 -0.02049 0.16759 C 0.00573 0.15154 0.07691 0.15277 0.14826 0.15401 " pathEditMode="relative" rAng="0" ptsTypes="AAAAAAAAAAAAAAA">
                                      <p:cBhvr>
                                        <p:cTn id="4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31" y="14753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  <p:bldP spid="19" grpId="0" animBg="1"/>
      <p:bldP spid="19" grpId="1" animBg="1"/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91893DDA-873F-D146-833D-CCA5DF129276}"/>
              </a:ext>
            </a:extLst>
          </p:cNvPr>
          <p:cNvSpPr txBox="1"/>
          <p:nvPr/>
        </p:nvSpPr>
        <p:spPr>
          <a:xfrm>
            <a:off x="963051" y="3468495"/>
            <a:ext cx="3293638" cy="70788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throughput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reduction</a:t>
            </a:r>
            <a:endParaRPr lang="sv-SE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latency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increase</a:t>
            </a:r>
            <a:endParaRPr lang="sv-SE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14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FRR recirculation has high memory occupancy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90CF7EA9-8A85-1844-B276-94EA3C4876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452059"/>
              </p:ext>
            </p:extLst>
          </p:nvPr>
        </p:nvGraphicFramePr>
        <p:xfrm>
          <a:off x="5046561" y="870911"/>
          <a:ext cx="2683176" cy="415884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54476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613103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  <a:gridCol w="1115597">
                  <a:extLst>
                    <a:ext uri="{9D8B030D-6E8A-4147-A177-3AD203B41FA5}">
                      <a16:colId xmlns:a16="http://schemas.microsoft.com/office/drawing/2014/main" val="4102791282"/>
                    </a:ext>
                  </a:extLst>
                </a:gridCol>
              </a:tblGrid>
              <a:tr h="318399">
                <a:tc rowSpan="2"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solidFill>
                            <a:schemeClr val="bg1"/>
                          </a:solidFill>
                        </a:rPr>
                        <a:t>match</a:t>
                      </a:r>
                      <a:br>
                        <a:rPr lang="sv-SE" sz="1600" dirty="0">
                          <a:solidFill>
                            <a:schemeClr val="bg1"/>
                          </a:solidFill>
                        </a:rPr>
                      </a:br>
                      <a:r>
                        <a:rPr lang="sv-SE" sz="1600" dirty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sv-SE" sz="1600" dirty="0">
                          <a:solidFill>
                            <a:schemeClr val="bg1"/>
                          </a:solidFill>
                        </a:rPr>
                      </a:br>
                      <a:r>
                        <a:rPr lang="sv-SE" sz="1600" dirty="0">
                          <a:solidFill>
                            <a:schemeClr val="bg1"/>
                          </a:solidFill>
                        </a:rPr>
                        <a:t>tag</a:t>
                      </a:r>
                      <a:endParaRPr lang="sv-SE" sz="16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mpd="sng"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v-SE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25400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687943">
                <a:tc vMerge="1">
                  <a:txBody>
                    <a:bodyPr/>
                    <a:lstStyle/>
                    <a:p>
                      <a:pPr algn="ctr"/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25400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 err="1">
                          <a:solidFill>
                            <a:schemeClr val="bg1"/>
                          </a:solidFill>
                        </a:rPr>
                        <a:t>fwd</a:t>
                      </a:r>
                      <a:endParaRPr lang="sv-SE" sz="16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 err="1">
                          <a:solidFill>
                            <a:schemeClr val="bg1"/>
                          </a:solidFill>
                        </a:rPr>
                        <a:t>write</a:t>
                      </a:r>
                      <a:r>
                        <a:rPr lang="sv-SE" sz="1600" dirty="0">
                          <a:solidFill>
                            <a:schemeClr val="bg1"/>
                          </a:solidFill>
                        </a:rPr>
                        <a:t> &amp;</a:t>
                      </a:r>
                    </a:p>
                    <a:p>
                      <a:pPr algn="ctr"/>
                      <a:r>
                        <a:rPr lang="sv-SE" sz="1600" dirty="0" err="1">
                          <a:solidFill>
                            <a:schemeClr val="bg1"/>
                          </a:solidFill>
                        </a:rPr>
                        <a:t>recirculate</a:t>
                      </a:r>
                      <a:endParaRPr lang="sv-SE" sz="16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sv-SE" sz="80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sv-SE" sz="14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8537364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tag := 2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2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2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tag := 3</a:t>
                      </a:r>
                      <a:endParaRPr lang="sv-SE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3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3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tag := 4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4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4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-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4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tag:= 6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4691549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tag = 7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7053146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tag = 8</a:t>
                      </a:r>
                      <a:endParaRPr lang="sv-SE" sz="16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4511946"/>
                  </a:ext>
                </a:extLst>
              </a:tr>
              <a:tr h="390316"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</a:t>
                      </a:r>
                    </a:p>
                  </a:txBody>
                  <a:tcPr marL="0" marR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62954594"/>
                  </a:ext>
                </a:extLst>
              </a:tr>
            </a:tbl>
          </a:graphicData>
        </a:graphic>
      </p:graphicFrame>
      <p:pic>
        <p:nvPicPr>
          <p:cNvPr id="18" name="Picture 17">
            <a:extLst>
              <a:ext uri="{FF2B5EF4-FFF2-40B4-BE49-F238E27FC236}">
                <a16:creationId xmlns:a16="http://schemas.microsoft.com/office/drawing/2014/main" id="{965C8E1B-354F-9C49-AD04-30C5D0559D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" b="14285"/>
          <a:stretch/>
        </p:blipFill>
        <p:spPr>
          <a:xfrm>
            <a:off x="6151072" y="3616945"/>
            <a:ext cx="331904" cy="28494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76EF745-CD6E-9B49-8EA6-3B52ABA2EA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" b="14285"/>
          <a:stretch/>
        </p:blipFill>
        <p:spPr>
          <a:xfrm>
            <a:off x="6155434" y="4001239"/>
            <a:ext cx="331904" cy="28494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8DE1745-4165-D24D-9B99-3B37D0CE83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t="1" b="13910"/>
          <a:stretch/>
        </p:blipFill>
        <p:spPr>
          <a:xfrm>
            <a:off x="7087305" y="1738190"/>
            <a:ext cx="162380" cy="139792"/>
          </a:xfrm>
          <a:prstGeom prst="rect">
            <a:avLst/>
          </a:prstGeom>
          <a:ln>
            <a:noFill/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35AC034-4BA8-064C-B1F4-044E2F0528CF}"/>
              </a:ext>
            </a:extLst>
          </p:cNvPr>
          <p:cNvCxnSpPr>
            <a:cxnSpLocks/>
          </p:cNvCxnSpPr>
          <p:nvPr/>
        </p:nvCxnSpPr>
        <p:spPr>
          <a:xfrm>
            <a:off x="6178810" y="1791674"/>
            <a:ext cx="186498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10D0DD-2FEC-6A4C-929F-80888C77B400}"/>
              </a:ext>
            </a:extLst>
          </p:cNvPr>
          <p:cNvSpPr txBox="1"/>
          <p:nvPr/>
        </p:nvSpPr>
        <p:spPr>
          <a:xfrm>
            <a:off x="7493065" y="3452547"/>
            <a:ext cx="2074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4 </a:t>
            </a:r>
            <a:r>
              <a:rPr lang="sv-SE" sz="18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fails</a:t>
            </a:r>
            <a:endParaRPr lang="sv-SE" sz="1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3F9D1F-4013-7C41-BB4B-30DEFE017D56}"/>
              </a:ext>
            </a:extLst>
          </p:cNvPr>
          <p:cNvSpPr txBox="1"/>
          <p:nvPr/>
        </p:nvSpPr>
        <p:spPr>
          <a:xfrm>
            <a:off x="7860806" y="3821879"/>
            <a:ext cx="1338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3 </a:t>
            </a:r>
            <a:r>
              <a:rPr lang="sv-SE" sz="18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fails</a:t>
            </a:r>
            <a:endParaRPr lang="sv-SE" sz="1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6FE8E7A-91FD-424C-84FF-2844430BC584}"/>
              </a:ext>
            </a:extLst>
          </p:cNvPr>
          <p:cNvSpPr/>
          <p:nvPr/>
        </p:nvSpPr>
        <p:spPr>
          <a:xfrm>
            <a:off x="4912139" y="3531487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8434743-62EF-6E42-8B00-1A6D2352C4CD}"/>
              </a:ext>
            </a:extLst>
          </p:cNvPr>
          <p:cNvSpPr/>
          <p:nvPr/>
        </p:nvSpPr>
        <p:spPr>
          <a:xfrm>
            <a:off x="963051" y="1513489"/>
            <a:ext cx="3293638" cy="1511628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A2D2526-2B81-364E-89BE-CA508CC8F2E9}"/>
              </a:ext>
            </a:extLst>
          </p:cNvPr>
          <p:cNvSpPr/>
          <p:nvPr/>
        </p:nvSpPr>
        <p:spPr>
          <a:xfrm>
            <a:off x="1406512" y="2097928"/>
            <a:ext cx="2406716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</a:t>
            </a:r>
          </a:p>
          <a:p>
            <a:pPr algn="ctr">
              <a:spcAft>
                <a:spcPts val="600"/>
              </a:spcAft>
            </a:pPr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="1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 = 4 3 2 1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E570236-965E-B548-B0C4-21A9C2F43D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605" t="17509" r="35999" b="32107"/>
          <a:stretch/>
        </p:blipFill>
        <p:spPr>
          <a:xfrm>
            <a:off x="4390192" y="2406993"/>
            <a:ext cx="452206" cy="7752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461213-70DC-B44A-BA5E-C773C76AF770}"/>
              </a:ext>
            </a:extLst>
          </p:cNvPr>
          <p:cNvSpPr txBox="1"/>
          <p:nvPr/>
        </p:nvSpPr>
        <p:spPr>
          <a:xfrm>
            <a:off x="1894315" y="1513489"/>
            <a:ext cx="13808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n-lt"/>
              </a:rPr>
              <a:t>Input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047486A-BEE2-EE46-8E2B-F11F4F1AF228}"/>
              </a:ext>
            </a:extLst>
          </p:cNvPr>
          <p:cNvSpPr txBox="1"/>
          <p:nvPr/>
        </p:nvSpPr>
        <p:spPr>
          <a:xfrm>
            <a:off x="963051" y="3468495"/>
            <a:ext cx="3293638" cy="1015663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throughput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reduction</a:t>
            </a:r>
            <a:endParaRPr lang="sv-SE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latency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increase</a:t>
            </a:r>
            <a:endParaRPr lang="sv-SE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memory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overhead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BE14880-E02E-1A49-9E8E-77EA3F21A93B}"/>
              </a:ext>
            </a:extLst>
          </p:cNvPr>
          <p:cNvSpPr/>
          <p:nvPr/>
        </p:nvSpPr>
        <p:spPr>
          <a:xfrm>
            <a:off x="5046561" y="3468495"/>
            <a:ext cx="2814245" cy="1561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0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 0 C 0.1 0.00092 0.19983 0.00216 0.25226 0.0108 C 0.30486 0.01944 0.30382 0.0179 0.31493 0.05185 C 0.32587 0.0858 0.34445 0.17438 0.31858 0.21481 C 0.29254 0.25525 0.21285 0.28765 0.15955 0.29413 C 0.10608 0.30092 0.02882 0.28117 -0.00208 0.25494 C -0.03298 0.2287 -0.03316 0.16605 -0.02621 0.13642 C -0.01909 0.10679 -0.01094 0.08704 0.04045 0.07716 C 0.09202 0.06728 0.2342 0.06142 0.28264 0.07716 C 0.33108 0.09321 0.33507 0.14074 0.33125 0.17315 C 0.32761 0.20525 0.29861 0.25123 0.26007 0.2713 C 0.22153 0.29167 0.14479 0.29784 0.1 0.29413 C 0.05521 0.29074 0.01146 0.2716 -0.00868 0.25031 C -0.02882 0.22932 -0.0467 0.18364 -0.02048 0.16759 C 0.00573 0.15154 0.07691 0.15278 0.14827 0.15401 " pathEditMode="relative" ptsTypes="AAAAAAAAAAAAAAA">
                                      <p:cBhvr>
                                        <p:cTn id="1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19" grpId="0" animBg="1"/>
      <p:bldP spid="19" grpId="1" animBg="1"/>
      <p:bldP spid="26" grpId="0" animBg="1"/>
      <p:bldP spid="2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9207515-A6FC-3C4D-BA2E-6EF8A5B4B454}"/>
              </a:ext>
            </a:extLst>
          </p:cNvPr>
          <p:cNvSpPr/>
          <p:nvPr/>
        </p:nvSpPr>
        <p:spPr>
          <a:xfrm>
            <a:off x="429732" y="3053135"/>
            <a:ext cx="3353979" cy="623643"/>
          </a:xfrm>
          <a:prstGeom prst="rect">
            <a:avLst/>
          </a:prstGeom>
          <a:solidFill>
            <a:schemeClr val="accent6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4161950-F0CF-F34B-AE9C-C5135DF3A125}"/>
              </a:ext>
            </a:extLst>
          </p:cNvPr>
          <p:cNvSpPr/>
          <p:nvPr/>
        </p:nvSpPr>
        <p:spPr>
          <a:xfrm>
            <a:off x="4079850" y="3053135"/>
            <a:ext cx="1166154" cy="623643"/>
          </a:xfrm>
          <a:prstGeom prst="rect">
            <a:avLst/>
          </a:prstGeom>
          <a:solidFill>
            <a:schemeClr val="accent6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63F9BB99-43EB-A041-8CF9-F43E0D585E9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62000" y="1112400"/>
            <a:ext cx="7559674" cy="3612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6"/>
                </a:solidFill>
              </a:rPr>
              <a:t>building block</a:t>
            </a:r>
            <a:r>
              <a:rPr lang="en-US" dirty="0"/>
              <a:t> for implementing arbitrary FRR mechanisms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15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/>
                </a:solidFill>
              </a:rPr>
              <a:t>PURR</a:t>
            </a:r>
            <a:r>
              <a:rPr lang="en-US" dirty="0"/>
              <a:t>: a primitive for reconfigurable FRR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FC8C614-D9C5-8346-BC65-21DF8F83D977}"/>
              </a:ext>
            </a:extLst>
          </p:cNvPr>
          <p:cNvCxnSpPr>
            <a:cxnSpLocks/>
          </p:cNvCxnSpPr>
          <p:nvPr/>
        </p:nvCxnSpPr>
        <p:spPr>
          <a:xfrm>
            <a:off x="2120941" y="3751426"/>
            <a:ext cx="0" cy="46566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75F570A-B14F-474C-B5F6-067B9A143511}"/>
              </a:ext>
            </a:extLst>
          </p:cNvPr>
          <p:cNvSpPr txBox="1"/>
          <p:nvPr/>
        </p:nvSpPr>
        <p:spPr>
          <a:xfrm>
            <a:off x="725959" y="4207948"/>
            <a:ext cx="2724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parallel</a:t>
            </a:r>
            <a:r>
              <a:rPr lang="sv-SE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search</a:t>
            </a:r>
            <a:r>
              <a:rPr lang="sv-SE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sv-SE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TCAM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C910087-2C6C-734F-B3A2-79C40D0C0BD1}"/>
              </a:ext>
            </a:extLst>
          </p:cNvPr>
          <p:cNvCxnSpPr>
            <a:cxnSpLocks/>
          </p:cNvCxnSpPr>
          <p:nvPr/>
        </p:nvCxnSpPr>
        <p:spPr>
          <a:xfrm>
            <a:off x="4644075" y="3751426"/>
            <a:ext cx="0" cy="46566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9A5E2F5-604F-B241-B93B-96EFCD480240}"/>
              </a:ext>
            </a:extLst>
          </p:cNvPr>
          <p:cNvSpPr txBox="1"/>
          <p:nvPr/>
        </p:nvSpPr>
        <p:spPr>
          <a:xfrm>
            <a:off x="3286315" y="4200453"/>
            <a:ext cx="3806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sv-SE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port status -&gt; </a:t>
            </a:r>
            <a:r>
              <a:rPr lang="sv-SE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flip</a:t>
            </a:r>
            <a:r>
              <a:rPr lang="sv-SE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one</a:t>
            </a:r>
            <a:r>
              <a:rPr lang="sv-SE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single</a:t>
            </a:r>
            <a:r>
              <a:rPr lang="sv-SE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bit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848DD93-0C9F-3644-8733-44FA7130CD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82"/>
          <a:stretch/>
        </p:blipFill>
        <p:spPr>
          <a:xfrm>
            <a:off x="7533542" y="459683"/>
            <a:ext cx="968034" cy="851053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A127E21C-A5E7-1345-943C-6B0C386E484E}"/>
              </a:ext>
            </a:extLst>
          </p:cNvPr>
          <p:cNvSpPr/>
          <p:nvPr/>
        </p:nvSpPr>
        <p:spPr>
          <a:xfrm>
            <a:off x="1183388" y="4881299"/>
            <a:ext cx="21435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Cat by </a:t>
            </a:r>
            <a:r>
              <a:rPr lang="en-US" sz="1050" dirty="0" err="1">
                <a:latin typeface="Calibri" panose="020F0502020204030204" pitchFamily="34" charset="0"/>
                <a:cs typeface="Calibri" panose="020F0502020204030204" pitchFamily="34" charset="0"/>
              </a:rPr>
              <a:t>dDara</a:t>
            </a:r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 from the Noun Project</a:t>
            </a:r>
          </a:p>
        </p:txBody>
      </p:sp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2AF5B114-386B-8B40-B2C7-016FDA1C6AE0}"/>
              </a:ext>
            </a:extLst>
          </p:cNvPr>
          <p:cNvGraphicFramePr>
            <a:graphicFrameLocks noGrp="1"/>
          </p:cNvGraphicFramePr>
          <p:nvPr/>
        </p:nvGraphicFramePr>
        <p:xfrm>
          <a:off x="259969" y="1654526"/>
          <a:ext cx="8710290" cy="2359153"/>
        </p:xfrm>
        <a:graphic>
          <a:graphicData uri="http://schemas.openxmlformats.org/drawingml/2006/table">
            <a:tbl>
              <a:tblPr firstRow="1" bandRow="1"/>
              <a:tblGrid>
                <a:gridCol w="1742058">
                  <a:extLst>
                    <a:ext uri="{9D8B030D-6E8A-4147-A177-3AD203B41FA5}">
                      <a16:colId xmlns:a16="http://schemas.microsoft.com/office/drawing/2014/main" val="3191414214"/>
                    </a:ext>
                  </a:extLst>
                </a:gridCol>
                <a:gridCol w="1865885">
                  <a:extLst>
                    <a:ext uri="{9D8B030D-6E8A-4147-A177-3AD203B41FA5}">
                      <a16:colId xmlns:a16="http://schemas.microsoft.com/office/drawing/2014/main" val="3849133592"/>
                    </a:ext>
                  </a:extLst>
                </a:gridCol>
                <a:gridCol w="1618231">
                  <a:extLst>
                    <a:ext uri="{9D8B030D-6E8A-4147-A177-3AD203B41FA5}">
                      <a16:colId xmlns:a16="http://schemas.microsoft.com/office/drawing/2014/main" val="1721962258"/>
                    </a:ext>
                  </a:extLst>
                </a:gridCol>
                <a:gridCol w="1742058">
                  <a:extLst>
                    <a:ext uri="{9D8B030D-6E8A-4147-A177-3AD203B41FA5}">
                      <a16:colId xmlns:a16="http://schemas.microsoft.com/office/drawing/2014/main" val="148536393"/>
                    </a:ext>
                  </a:extLst>
                </a:gridCol>
                <a:gridCol w="1742058">
                  <a:extLst>
                    <a:ext uri="{9D8B030D-6E8A-4147-A177-3AD203B41FA5}">
                      <a16:colId xmlns:a16="http://schemas.microsoft.com/office/drawing/2014/main" val="3057043238"/>
                    </a:ext>
                  </a:extLst>
                </a:gridCol>
              </a:tblGrid>
              <a:tr h="1353313">
                <a:tc>
                  <a:txBody>
                    <a:bodyPr/>
                    <a:lstStyle/>
                    <a:p>
                      <a:pPr algn="ctr"/>
                      <a:endParaRPr lang="sv-SE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sv-SE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sv-SE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sv-SE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sv-SE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1542821"/>
                  </a:ext>
                </a:extLst>
              </a:tr>
              <a:tr h="946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2000" b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high</a:t>
                      </a:r>
                      <a:br>
                        <a:rPr lang="sv-SE" sz="2000" b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</a:br>
                      <a:r>
                        <a:rPr lang="sv-SE" sz="2000" b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throughput</a:t>
                      </a: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low</a:t>
                      </a:r>
                      <a: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forwarding</a:t>
                      </a:r>
                      <a: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/>
                      </a:r>
                      <a:b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</a:b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latency</a:t>
                      </a: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efficient</a:t>
                      </a:r>
                      <a: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/>
                      </a:r>
                      <a:b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</a:b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reroute</a:t>
                      </a: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flexibility</a:t>
                      </a: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small </a:t>
                      </a: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forwarding</a:t>
                      </a:r>
                      <a: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tables</a:t>
                      </a: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9508119"/>
                  </a:ext>
                </a:extLst>
              </a:tr>
            </a:tbl>
          </a:graphicData>
        </a:graphic>
      </p:graphicFrame>
      <p:pic>
        <p:nvPicPr>
          <p:cNvPr id="37" name="Picture 36">
            <a:extLst>
              <a:ext uri="{FF2B5EF4-FFF2-40B4-BE49-F238E27FC236}">
                <a16:creationId xmlns:a16="http://schemas.microsoft.com/office/drawing/2014/main" id="{17DB1828-9A52-6C4E-866F-3404D2589F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t="1" b="16477"/>
          <a:stretch/>
        </p:blipFill>
        <p:spPr>
          <a:xfrm>
            <a:off x="2358685" y="1748946"/>
            <a:ext cx="1379264" cy="1152000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428266E1-EB54-8044-9AF2-8EA28059B399}"/>
              </a:ext>
            </a:extLst>
          </p:cNvPr>
          <p:cNvGrpSpPr/>
          <p:nvPr/>
        </p:nvGrpSpPr>
        <p:grpSpPr>
          <a:xfrm>
            <a:off x="612612" y="1801207"/>
            <a:ext cx="1514382" cy="1051750"/>
            <a:chOff x="2790431" y="1805837"/>
            <a:chExt cx="1514382" cy="1051750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FF808CAF-C5D9-4546-9DE2-5EFFD6623B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15645"/>
            <a:stretch/>
          </p:blipFill>
          <p:spPr>
            <a:xfrm>
              <a:off x="2790431" y="1805837"/>
              <a:ext cx="456026" cy="1051750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32B1E20C-6DBA-444D-8460-01C731E162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15645"/>
            <a:stretch/>
          </p:blipFill>
          <p:spPr>
            <a:xfrm>
              <a:off x="3055020" y="1805837"/>
              <a:ext cx="456026" cy="105175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0FD54D0-7AC8-9F47-8056-3787A71167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15645"/>
            <a:stretch/>
          </p:blipFill>
          <p:spPr>
            <a:xfrm>
              <a:off x="3319609" y="1805837"/>
              <a:ext cx="456026" cy="105175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D03F97F2-1247-E447-A40A-E3ACEADC68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15645"/>
            <a:stretch/>
          </p:blipFill>
          <p:spPr>
            <a:xfrm>
              <a:off x="3586002" y="1805837"/>
              <a:ext cx="456026" cy="105175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FFEBAB9E-4E2D-6443-ABB6-C8BACCDE0A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15645"/>
            <a:stretch/>
          </p:blipFill>
          <p:spPr>
            <a:xfrm>
              <a:off x="3848787" y="1805837"/>
              <a:ext cx="456026" cy="1051750"/>
            </a:xfrm>
            <a:prstGeom prst="rect">
              <a:avLst/>
            </a:prstGeom>
          </p:spPr>
        </p:pic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647A7DBF-7E65-5F4F-9F2D-7CD110CA2C0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20554"/>
          <a:stretch/>
        </p:blipFill>
        <p:spPr>
          <a:xfrm>
            <a:off x="3800313" y="1621681"/>
            <a:ext cx="1812581" cy="14400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E46C4C0-7293-7644-8622-EFC56AEF4E0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9" b="14285"/>
          <a:stretch/>
        </p:blipFill>
        <p:spPr>
          <a:xfrm>
            <a:off x="4457798" y="2488080"/>
            <a:ext cx="272563" cy="2340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F6C7600-BA33-6642-8379-7C36B69A3C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7495216" y="1857367"/>
            <a:ext cx="1155591" cy="1008000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E2DBA7AE-3D39-7546-BEE7-60F4CB4BF31C}"/>
              </a:ext>
            </a:extLst>
          </p:cNvPr>
          <p:cNvGrpSpPr/>
          <p:nvPr/>
        </p:nvGrpSpPr>
        <p:grpSpPr>
          <a:xfrm>
            <a:off x="5797693" y="1843341"/>
            <a:ext cx="1136331" cy="1051750"/>
            <a:chOff x="6357747" y="1437078"/>
            <a:chExt cx="1489175" cy="14058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C90A5275-C4C4-1D4F-9ED0-8AD7D7A59425}"/>
                </a:ext>
              </a:extLst>
            </p:cNvPr>
            <p:cNvSpPr/>
            <p:nvPr/>
          </p:nvSpPr>
          <p:spPr>
            <a:xfrm>
              <a:off x="6357747" y="1437078"/>
              <a:ext cx="626400" cy="625487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D3E260AB-3803-AA43-9F30-BF9FCBA8E973}"/>
                </a:ext>
              </a:extLst>
            </p:cNvPr>
            <p:cNvSpPr/>
            <p:nvPr/>
          </p:nvSpPr>
          <p:spPr>
            <a:xfrm>
              <a:off x="6629400" y="1683966"/>
              <a:ext cx="626400" cy="626400"/>
            </a:xfrm>
            <a:prstGeom prst="roundRect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52BE70DA-1A67-3542-AD5F-BDD59E25A9AB}"/>
                </a:ext>
              </a:extLst>
            </p:cNvPr>
            <p:cNvSpPr/>
            <p:nvPr/>
          </p:nvSpPr>
          <p:spPr>
            <a:xfrm>
              <a:off x="6928485" y="1942176"/>
              <a:ext cx="626400" cy="626400"/>
            </a:xfrm>
            <a:prstGeom prst="roundRect">
              <a:avLst>
                <a:gd name="adj" fmla="val 39086"/>
              </a:avLst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5C30009-408F-0A4D-AE25-565716D72AC0}"/>
                </a:ext>
              </a:extLst>
            </p:cNvPr>
            <p:cNvSpPr/>
            <p:nvPr/>
          </p:nvSpPr>
          <p:spPr>
            <a:xfrm>
              <a:off x="7220522" y="2216502"/>
              <a:ext cx="626400" cy="6264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304AE10A-207A-2444-AE2A-0DCE069CCCB9}"/>
              </a:ext>
            </a:extLst>
          </p:cNvPr>
          <p:cNvSpPr txBox="1"/>
          <p:nvPr/>
        </p:nvSpPr>
        <p:spPr>
          <a:xfrm>
            <a:off x="4321638" y="4213162"/>
            <a:ext cx="4154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defRPr/>
            </a:pPr>
            <a:r>
              <a:rPr lang="sv-SE" dirty="0">
                <a:solidFill>
                  <a:schemeClr val="tx1">
                    <a:lumMod val="50000"/>
                    <a:lumOff val="50000"/>
                  </a:schemeClr>
                </a:solidFill>
                <a:cs typeface="Calibri Light" panose="020F0302020204030204" pitchFamily="34" charset="0"/>
              </a:rPr>
              <a:t>support </a:t>
            </a:r>
            <a:r>
              <a:rPr lang="sv-SE" dirty="0" err="1">
                <a:solidFill>
                  <a:schemeClr val="tx1">
                    <a:lumMod val="50000"/>
                    <a:lumOff val="50000"/>
                  </a:schemeClr>
                </a:solidFill>
                <a:cs typeface="Calibri Light" panose="020F0302020204030204" pitchFamily="34" charset="0"/>
              </a:rPr>
              <a:t>arbitrary</a:t>
            </a:r>
            <a:r>
              <a:rPr lang="sv-SE" dirty="0">
                <a:solidFill>
                  <a:schemeClr val="tx1">
                    <a:lumMod val="50000"/>
                    <a:lumOff val="50000"/>
                  </a:schemeClr>
                </a:solidFill>
                <a:cs typeface="Calibri Light" panose="020F0302020204030204" pitchFamily="34" charset="0"/>
              </a:rPr>
              <a:t> FRR </a:t>
            </a:r>
            <a:r>
              <a:rPr lang="sv-SE" dirty="0" err="1">
                <a:solidFill>
                  <a:schemeClr val="tx1">
                    <a:lumMod val="50000"/>
                    <a:lumOff val="50000"/>
                  </a:schemeClr>
                </a:solidFill>
                <a:cs typeface="Calibri Light" panose="020F0302020204030204" pitchFamily="34" charset="0"/>
              </a:rPr>
              <a:t>mechanisms</a:t>
            </a:r>
            <a:r>
              <a:rPr lang="sv-SE" dirty="0">
                <a:solidFill>
                  <a:schemeClr val="tx1">
                    <a:lumMod val="50000"/>
                    <a:lumOff val="50000"/>
                  </a:schemeClr>
                </a:solidFill>
                <a:cs typeface="Calibri Light" panose="020F0302020204030204" pitchFamily="34" charset="0"/>
              </a:rPr>
              <a:t>, </a:t>
            </a:r>
            <a:r>
              <a:rPr lang="sv-SE" i="1" dirty="0">
                <a:solidFill>
                  <a:schemeClr val="tx1">
                    <a:lumMod val="50000"/>
                    <a:lumOff val="50000"/>
                  </a:schemeClr>
                </a:solidFill>
                <a:cs typeface="Calibri Light" panose="020F0302020204030204" pitchFamily="34" charset="0"/>
              </a:rPr>
              <a:t>i.e.</a:t>
            </a:r>
            <a:r>
              <a:rPr lang="sv-SE" dirty="0">
                <a:solidFill>
                  <a:schemeClr val="tx1">
                    <a:lumMod val="50000"/>
                    <a:lumOff val="50000"/>
                  </a:schemeClr>
                </a:solidFill>
                <a:cs typeface="Calibri Light" panose="020F0302020204030204" pitchFamily="34" charset="0"/>
              </a:rPr>
              <a:t>, </a:t>
            </a:r>
            <a:r>
              <a:rPr lang="sv-SE" dirty="0" err="1">
                <a:solidFill>
                  <a:schemeClr val="tx1">
                    <a:lumMod val="50000"/>
                    <a:lumOff val="50000"/>
                  </a:schemeClr>
                </a:solidFill>
                <a:cs typeface="Calibri Light" panose="020F0302020204030204" pitchFamily="34" charset="0"/>
              </a:rPr>
              <a:t>arbitrary</a:t>
            </a:r>
            <a:r>
              <a:rPr lang="sv-SE" dirty="0">
                <a:solidFill>
                  <a:schemeClr val="tx1">
                    <a:lumMod val="50000"/>
                    <a:lumOff val="50000"/>
                  </a:schemeClr>
                </a:solidFill>
                <a:cs typeface="Calibri Light" panose="020F0302020204030204" pitchFamily="34" charset="0"/>
              </a:rPr>
              <a:t> FRR input </a:t>
            </a:r>
            <a:r>
              <a:rPr lang="sv-SE" dirty="0" err="1">
                <a:solidFill>
                  <a:schemeClr val="tx1">
                    <a:lumMod val="50000"/>
                    <a:lumOff val="50000"/>
                  </a:schemeClr>
                </a:solidFill>
                <a:cs typeface="Calibri Light" panose="020F0302020204030204" pitchFamily="34" charset="0"/>
              </a:rPr>
              <a:t>sequences</a:t>
            </a:r>
            <a:endParaRPr lang="sv-SE" dirty="0">
              <a:solidFill>
                <a:schemeClr val="tx1">
                  <a:lumMod val="50000"/>
                  <a:lumOff val="50000"/>
                </a:schemeClr>
              </a:solidFill>
              <a:cs typeface="Calibri Light" panose="020F0302020204030204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8BAEB70-FC40-FF4C-BC53-798E72AC48A6}"/>
              </a:ext>
            </a:extLst>
          </p:cNvPr>
          <p:cNvSpPr/>
          <p:nvPr/>
        </p:nvSpPr>
        <p:spPr>
          <a:xfrm>
            <a:off x="5797141" y="3038806"/>
            <a:ext cx="1136884" cy="379951"/>
          </a:xfrm>
          <a:prstGeom prst="rect">
            <a:avLst/>
          </a:prstGeom>
          <a:solidFill>
            <a:schemeClr val="accent6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AE373E7-F1CF-734B-B600-AD20A2891E58}"/>
              </a:ext>
            </a:extLst>
          </p:cNvPr>
          <p:cNvCxnSpPr>
            <a:cxnSpLocks/>
          </p:cNvCxnSpPr>
          <p:nvPr/>
        </p:nvCxnSpPr>
        <p:spPr>
          <a:xfrm>
            <a:off x="6378387" y="3443945"/>
            <a:ext cx="0" cy="75650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47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8" grpId="1" animBg="1"/>
      <p:bldP spid="31" grpId="0" animBg="1"/>
      <p:bldP spid="31" grpId="1" animBg="1"/>
      <p:bldP spid="30" grpId="0"/>
      <p:bldP spid="30" grpId="1"/>
      <p:bldP spid="34" grpId="0"/>
      <p:bldP spid="34" grpId="1"/>
      <p:bldP spid="55" grpId="0"/>
      <p:bldP spid="5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Content Placeholder 6">
            <a:extLst>
              <a:ext uri="{FF2B5EF4-FFF2-40B4-BE49-F238E27FC236}">
                <a16:creationId xmlns:a16="http://schemas.microsoft.com/office/drawing/2014/main" id="{C3A5623C-7794-BA49-B034-72B7651D419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96292"/>
            <a:ext cx="9142722" cy="103752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30D792B2-5608-8945-9F52-DBEF9F00AFB2}"/>
              </a:ext>
            </a:extLst>
          </p:cNvPr>
          <p:cNvSpPr/>
          <p:nvPr/>
        </p:nvSpPr>
        <p:spPr>
          <a:xfrm>
            <a:off x="7463195" y="3061681"/>
            <a:ext cx="1332021" cy="951998"/>
          </a:xfrm>
          <a:prstGeom prst="rect">
            <a:avLst/>
          </a:prstGeom>
          <a:solidFill>
            <a:schemeClr val="accent6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63F9BB99-43EB-A041-8CF9-F43E0D585E9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62000" y="1112400"/>
            <a:ext cx="7559674" cy="3612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6"/>
                </a:solidFill>
              </a:rPr>
              <a:t>building block</a:t>
            </a:r>
            <a:r>
              <a:rPr lang="en-US" dirty="0"/>
              <a:t> for implementing arbitrary FRR mechanisms</a:t>
            </a:r>
          </a:p>
          <a:p>
            <a:r>
              <a:rPr lang="en-US" dirty="0"/>
              <a:t>intriguing connection to (algorithmic) “</a:t>
            </a:r>
            <a:r>
              <a:rPr lang="en-US" b="1" dirty="0">
                <a:solidFill>
                  <a:schemeClr val="accent6"/>
                </a:solidFill>
              </a:rPr>
              <a:t>string theory</a:t>
            </a:r>
            <a:r>
              <a:rPr lang="en-US" dirty="0"/>
              <a:t>”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16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/>
                </a:solidFill>
              </a:rPr>
              <a:t>PURR</a:t>
            </a:r>
            <a:r>
              <a:rPr lang="en-US" dirty="0"/>
              <a:t>: a primitive for reconfigurable FRR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C8C6BCA-24E2-6B4B-8346-042319A8EE6F}"/>
              </a:ext>
            </a:extLst>
          </p:cNvPr>
          <p:cNvCxnSpPr>
            <a:cxnSpLocks/>
          </p:cNvCxnSpPr>
          <p:nvPr/>
        </p:nvCxnSpPr>
        <p:spPr>
          <a:xfrm flipH="1" flipV="1">
            <a:off x="6345300" y="1654526"/>
            <a:ext cx="1289941" cy="1315116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CD049C8-922A-E740-8900-1B80E234E334}"/>
              </a:ext>
            </a:extLst>
          </p:cNvPr>
          <p:cNvSpPr txBox="1"/>
          <p:nvPr/>
        </p:nvSpPr>
        <p:spPr>
          <a:xfrm>
            <a:off x="1060463" y="3910091"/>
            <a:ext cx="5284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sv-SE" b="1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2B1503E-F82D-AD46-9661-6D373C1032DF}"/>
              </a:ext>
            </a:extLst>
          </p:cNvPr>
          <p:cNvSpPr/>
          <p:nvPr/>
        </p:nvSpPr>
        <p:spPr>
          <a:xfrm>
            <a:off x="1183388" y="4881299"/>
            <a:ext cx="21435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Cat by </a:t>
            </a:r>
            <a:r>
              <a:rPr lang="en-US" sz="1050" dirty="0" err="1">
                <a:latin typeface="Calibri" panose="020F0502020204030204" pitchFamily="34" charset="0"/>
                <a:cs typeface="Calibri" panose="020F0502020204030204" pitchFamily="34" charset="0"/>
              </a:rPr>
              <a:t>dDara</a:t>
            </a:r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 from the Noun Project</a:t>
            </a:r>
          </a:p>
        </p:txBody>
      </p: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391FE6EF-8079-4646-8C83-AA7E6BFD9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963375"/>
              </p:ext>
            </p:extLst>
          </p:nvPr>
        </p:nvGraphicFramePr>
        <p:xfrm>
          <a:off x="259969" y="1654526"/>
          <a:ext cx="8710290" cy="2359153"/>
        </p:xfrm>
        <a:graphic>
          <a:graphicData uri="http://schemas.openxmlformats.org/drawingml/2006/table">
            <a:tbl>
              <a:tblPr firstRow="1" bandRow="1"/>
              <a:tblGrid>
                <a:gridCol w="1742058">
                  <a:extLst>
                    <a:ext uri="{9D8B030D-6E8A-4147-A177-3AD203B41FA5}">
                      <a16:colId xmlns:a16="http://schemas.microsoft.com/office/drawing/2014/main" val="3191414214"/>
                    </a:ext>
                  </a:extLst>
                </a:gridCol>
                <a:gridCol w="1865885">
                  <a:extLst>
                    <a:ext uri="{9D8B030D-6E8A-4147-A177-3AD203B41FA5}">
                      <a16:colId xmlns:a16="http://schemas.microsoft.com/office/drawing/2014/main" val="3849133592"/>
                    </a:ext>
                  </a:extLst>
                </a:gridCol>
                <a:gridCol w="1618231">
                  <a:extLst>
                    <a:ext uri="{9D8B030D-6E8A-4147-A177-3AD203B41FA5}">
                      <a16:colId xmlns:a16="http://schemas.microsoft.com/office/drawing/2014/main" val="1721962258"/>
                    </a:ext>
                  </a:extLst>
                </a:gridCol>
                <a:gridCol w="1742058">
                  <a:extLst>
                    <a:ext uri="{9D8B030D-6E8A-4147-A177-3AD203B41FA5}">
                      <a16:colId xmlns:a16="http://schemas.microsoft.com/office/drawing/2014/main" val="148536393"/>
                    </a:ext>
                  </a:extLst>
                </a:gridCol>
                <a:gridCol w="1742058">
                  <a:extLst>
                    <a:ext uri="{9D8B030D-6E8A-4147-A177-3AD203B41FA5}">
                      <a16:colId xmlns:a16="http://schemas.microsoft.com/office/drawing/2014/main" val="3057043238"/>
                    </a:ext>
                  </a:extLst>
                </a:gridCol>
              </a:tblGrid>
              <a:tr h="1353313">
                <a:tc>
                  <a:txBody>
                    <a:bodyPr/>
                    <a:lstStyle/>
                    <a:p>
                      <a:pPr algn="ctr"/>
                      <a:endParaRPr lang="sv-SE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sv-SE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sv-SE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sv-SE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sv-SE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1542821"/>
                  </a:ext>
                </a:extLst>
              </a:tr>
              <a:tr h="946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2000" b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high</a:t>
                      </a:r>
                      <a:br>
                        <a:rPr lang="sv-SE" sz="2000" b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</a:br>
                      <a:r>
                        <a:rPr lang="sv-SE" sz="2000" b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throughput</a:t>
                      </a: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low</a:t>
                      </a:r>
                      <a: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forwarding</a:t>
                      </a:r>
                      <a: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/>
                      </a:r>
                      <a:b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</a:b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latency</a:t>
                      </a: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efficient</a:t>
                      </a:r>
                      <a: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/>
                      </a:r>
                      <a:b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</a:b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reroute</a:t>
                      </a: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flexibility</a:t>
                      </a: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small </a:t>
                      </a: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forwarding</a:t>
                      </a:r>
                      <a:r>
                        <a:rPr lang="sv-SE" sz="20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 </a:t>
                      </a:r>
                      <a:r>
                        <a:rPr lang="sv-SE" sz="20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Calibri Light" panose="020F0302020204030204" pitchFamily="34" charset="0"/>
                        </a:rPr>
                        <a:t>tables</a:t>
                      </a:r>
                      <a:endParaRPr lang="sv-SE" sz="20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Calibri Light" panose="020F0302020204030204" pitchFamily="34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9508119"/>
                  </a:ext>
                </a:extLst>
              </a:tr>
            </a:tbl>
          </a:graphicData>
        </a:graphic>
      </p:graphicFrame>
      <p:pic>
        <p:nvPicPr>
          <p:cNvPr id="29" name="Picture 28">
            <a:extLst>
              <a:ext uri="{FF2B5EF4-FFF2-40B4-BE49-F238E27FC236}">
                <a16:creationId xmlns:a16="http://schemas.microsoft.com/office/drawing/2014/main" id="{B568C5AF-7EE0-EE4A-A5A9-691EE218CB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t="1" b="16477"/>
          <a:stretch/>
        </p:blipFill>
        <p:spPr>
          <a:xfrm>
            <a:off x="2358685" y="1748946"/>
            <a:ext cx="1379264" cy="115200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0A49E38F-7F8D-1F43-A97F-1EDFA1BD21E7}"/>
              </a:ext>
            </a:extLst>
          </p:cNvPr>
          <p:cNvGrpSpPr/>
          <p:nvPr/>
        </p:nvGrpSpPr>
        <p:grpSpPr>
          <a:xfrm>
            <a:off x="612612" y="1801207"/>
            <a:ext cx="1514382" cy="1051750"/>
            <a:chOff x="2790431" y="1805837"/>
            <a:chExt cx="1514382" cy="1051750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EFFD08B1-0141-F641-B36F-4870836F18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15645"/>
            <a:stretch/>
          </p:blipFill>
          <p:spPr>
            <a:xfrm>
              <a:off x="2790431" y="1805837"/>
              <a:ext cx="456026" cy="105175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6283555-8983-A643-9531-E81B64E0D6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15645"/>
            <a:stretch/>
          </p:blipFill>
          <p:spPr>
            <a:xfrm>
              <a:off x="3055020" y="1805837"/>
              <a:ext cx="456026" cy="105175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D61F28A-9BD1-3844-A7ED-2FD8F83BE7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15645"/>
            <a:stretch/>
          </p:blipFill>
          <p:spPr>
            <a:xfrm>
              <a:off x="3319609" y="1805837"/>
              <a:ext cx="456026" cy="1051750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8DE44FD0-B2F6-1646-AF1D-8BC34C6A90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15645"/>
            <a:stretch/>
          </p:blipFill>
          <p:spPr>
            <a:xfrm>
              <a:off x="3586002" y="1805837"/>
              <a:ext cx="456026" cy="105175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B9AC161-4342-B346-A0BF-D45948E548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15645"/>
            <a:stretch/>
          </p:blipFill>
          <p:spPr>
            <a:xfrm>
              <a:off x="3848787" y="1805837"/>
              <a:ext cx="456026" cy="1051750"/>
            </a:xfrm>
            <a:prstGeom prst="rect">
              <a:avLst/>
            </a:prstGeom>
          </p:spPr>
        </p:pic>
      </p:grpSp>
      <p:pic>
        <p:nvPicPr>
          <p:cNvPr id="43" name="Picture 42">
            <a:extLst>
              <a:ext uri="{FF2B5EF4-FFF2-40B4-BE49-F238E27FC236}">
                <a16:creationId xmlns:a16="http://schemas.microsoft.com/office/drawing/2014/main" id="{B390C85A-36FD-434C-A3C9-23B70B0979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20554"/>
          <a:stretch/>
        </p:blipFill>
        <p:spPr>
          <a:xfrm>
            <a:off x="3800313" y="1621681"/>
            <a:ext cx="1812581" cy="14400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B8A858D2-CDD0-5449-85C0-0527B8BDC74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9" b="14285"/>
          <a:stretch/>
        </p:blipFill>
        <p:spPr>
          <a:xfrm>
            <a:off x="4457798" y="2488080"/>
            <a:ext cx="272563" cy="2340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6DC0422-36E3-7040-86BA-8CEEFF85812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7495216" y="1857367"/>
            <a:ext cx="1155591" cy="1008000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2684DFE5-FD07-D14D-9513-219B280B7B8B}"/>
              </a:ext>
            </a:extLst>
          </p:cNvPr>
          <p:cNvGrpSpPr/>
          <p:nvPr/>
        </p:nvGrpSpPr>
        <p:grpSpPr>
          <a:xfrm>
            <a:off x="5797693" y="1843341"/>
            <a:ext cx="1136331" cy="1051750"/>
            <a:chOff x="6357747" y="1437078"/>
            <a:chExt cx="1489175" cy="1405824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B8215D1-0B12-D04E-8689-8C2432A1EF77}"/>
                </a:ext>
              </a:extLst>
            </p:cNvPr>
            <p:cNvSpPr/>
            <p:nvPr/>
          </p:nvSpPr>
          <p:spPr>
            <a:xfrm>
              <a:off x="6357747" y="1437078"/>
              <a:ext cx="626400" cy="625487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2B2E76B7-170F-BA4E-B643-0657520A3222}"/>
                </a:ext>
              </a:extLst>
            </p:cNvPr>
            <p:cNvSpPr/>
            <p:nvPr/>
          </p:nvSpPr>
          <p:spPr>
            <a:xfrm>
              <a:off x="6629400" y="1683966"/>
              <a:ext cx="626400" cy="626400"/>
            </a:xfrm>
            <a:prstGeom prst="roundRect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ounded Rectangle 48">
              <a:extLst>
                <a:ext uri="{FF2B5EF4-FFF2-40B4-BE49-F238E27FC236}">
                  <a16:creationId xmlns:a16="http://schemas.microsoft.com/office/drawing/2014/main" id="{AED5790F-AB60-8E44-A648-AC0F209A0F10}"/>
                </a:ext>
              </a:extLst>
            </p:cNvPr>
            <p:cNvSpPr/>
            <p:nvPr/>
          </p:nvSpPr>
          <p:spPr>
            <a:xfrm>
              <a:off x="6928485" y="1942176"/>
              <a:ext cx="626400" cy="626400"/>
            </a:xfrm>
            <a:prstGeom prst="roundRect">
              <a:avLst>
                <a:gd name="adj" fmla="val 39086"/>
              </a:avLst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0A08CBC-8993-A541-A56D-5EFC1893E39F}"/>
                </a:ext>
              </a:extLst>
            </p:cNvPr>
            <p:cNvSpPr/>
            <p:nvPr/>
          </p:nvSpPr>
          <p:spPr>
            <a:xfrm>
              <a:off x="7220522" y="2216502"/>
              <a:ext cx="626400" cy="6264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1" name="Picture 50">
            <a:extLst>
              <a:ext uri="{FF2B5EF4-FFF2-40B4-BE49-F238E27FC236}">
                <a16:creationId xmlns:a16="http://schemas.microsoft.com/office/drawing/2014/main" id="{87E4E43C-3C10-674B-B405-8AC9563F932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82"/>
          <a:stretch/>
        </p:blipFill>
        <p:spPr>
          <a:xfrm>
            <a:off x="7533542" y="459683"/>
            <a:ext cx="968034" cy="85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143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17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PURR: Encoding FRR in the packet metadata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7620813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E75F9D-1EE4-B44D-8269-B32C1DEC3488}"/>
              </a:ext>
            </a:extLst>
          </p:cNvPr>
          <p:cNvSpPr/>
          <p:nvPr/>
        </p:nvSpPr>
        <p:spPr>
          <a:xfrm>
            <a:off x="1122479" y="1172670"/>
            <a:ext cx="76208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AB65ADA-3FAC-2D47-8D17-DE1BAAF70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0756420"/>
              </p:ext>
            </p:extLst>
          </p:nvPr>
        </p:nvGraphicFramePr>
        <p:xfrm>
          <a:off x="1138219" y="1747851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packet metadata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AC7477C-CDA3-9640-889C-CEE2A32E63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538176"/>
              </p:ext>
            </p:extLst>
          </p:nvPr>
        </p:nvGraphicFramePr>
        <p:xfrm>
          <a:off x="2705813" y="2832200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port </a:t>
                      </a:r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1 1 1 1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3CB8ACBC-2420-D748-85A7-C7C468CB2C23}"/>
              </a:ext>
            </a:extLst>
          </p:cNvPr>
          <p:cNvSpPr txBox="1"/>
          <p:nvPr/>
        </p:nvSpPr>
        <p:spPr>
          <a:xfrm>
            <a:off x="2811693" y="3550815"/>
            <a:ext cx="13558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P4 register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ED1861BF-A253-6F41-9699-6DBCA90517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371920"/>
              </p:ext>
            </p:extLst>
          </p:nvPr>
        </p:nvGraphicFramePr>
        <p:xfrm>
          <a:off x="2705812" y="2832200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port </a:t>
                      </a:r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1 1 1 1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FE1B58A-B83E-A04C-BC08-E3B72834FE9F}"/>
              </a:ext>
            </a:extLst>
          </p:cNvPr>
          <p:cNvSpPr txBox="1"/>
          <p:nvPr/>
        </p:nvSpPr>
        <p:spPr>
          <a:xfrm>
            <a:off x="2932649" y="1997230"/>
            <a:ext cx="1006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800" b="1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1 is </a:t>
            </a:r>
            <a:r>
              <a:rPr lang="sv-SE" sz="1800" b="1" dirty="0" err="1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active</a:t>
            </a:r>
            <a:endParaRPr lang="sv-SE" sz="18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47D1296-31A0-0148-BAF5-8477BAB69454}"/>
              </a:ext>
            </a:extLst>
          </p:cNvPr>
          <p:cNvCxnSpPr>
            <a:cxnSpLocks/>
          </p:cNvCxnSpPr>
          <p:nvPr/>
        </p:nvCxnSpPr>
        <p:spPr>
          <a:xfrm flipV="1">
            <a:off x="3279674" y="2660955"/>
            <a:ext cx="0" cy="571501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8CC185A-8E8A-654B-9E46-5E3492F499A2}"/>
              </a:ext>
            </a:extLst>
          </p:cNvPr>
          <p:cNvSpPr txBox="1"/>
          <p:nvPr/>
        </p:nvSpPr>
        <p:spPr>
          <a:xfrm>
            <a:off x="3085049" y="1997230"/>
            <a:ext cx="1006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800" b="1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2 is </a:t>
            </a:r>
            <a:r>
              <a:rPr lang="sv-SE" sz="1800" b="1" dirty="0" err="1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active</a:t>
            </a:r>
            <a:endParaRPr lang="sv-SE" sz="18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7A681DF-EE4C-F849-92D4-C38ECD5FD5DF}"/>
              </a:ext>
            </a:extLst>
          </p:cNvPr>
          <p:cNvCxnSpPr>
            <a:cxnSpLocks/>
          </p:cNvCxnSpPr>
          <p:nvPr/>
        </p:nvCxnSpPr>
        <p:spPr>
          <a:xfrm flipV="1">
            <a:off x="3432074" y="2660955"/>
            <a:ext cx="0" cy="571501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E189368-21EA-D34B-9E95-9D110204B7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6287626"/>
              </p:ext>
            </p:extLst>
          </p:nvPr>
        </p:nvGraphicFramePr>
        <p:xfrm>
          <a:off x="6318893" y="1669795"/>
          <a:ext cx="2424400" cy="209312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12200">
                  <a:extLst>
                    <a:ext uri="{9D8B030D-6E8A-4147-A177-3AD203B41FA5}">
                      <a16:colId xmlns:a16="http://schemas.microsoft.com/office/drawing/2014/main" val="3088450917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+mn-lt"/>
                          <a:cs typeface="Calibri Light" panose="020F0302020204030204" pitchFamily="34" charset="0"/>
                        </a:rPr>
                        <a:t>match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9C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chemeClr val="bg1"/>
                          </a:solidFill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fwd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021891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3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4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</a:tbl>
          </a:graphicData>
        </a:graphic>
      </p:graphicFrame>
      <p:pic>
        <p:nvPicPr>
          <p:cNvPr id="35" name="Picture 34">
            <a:extLst>
              <a:ext uri="{FF2B5EF4-FFF2-40B4-BE49-F238E27FC236}">
                <a16:creationId xmlns:a16="http://schemas.microsoft.com/office/drawing/2014/main" id="{3C15D404-37B9-964E-B708-A770895BA3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781717" y="2417992"/>
            <a:ext cx="452206" cy="7752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879DD7-59EC-6941-98A2-3A890FA61BD6}"/>
              </a:ext>
            </a:extLst>
          </p:cNvPr>
          <p:cNvSpPr txBox="1"/>
          <p:nvPr/>
        </p:nvSpPr>
        <p:spPr>
          <a:xfrm>
            <a:off x="6736977" y="3833680"/>
            <a:ext cx="1687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TCAM wildcard match memory</a:t>
            </a:r>
          </a:p>
        </p:txBody>
      </p:sp>
    </p:spTree>
    <p:extLst>
      <p:ext uri="{BB962C8B-B14F-4D97-AF65-F5344CB8AC3E}">
        <p14:creationId xmlns:p14="http://schemas.microsoft.com/office/powerpoint/2010/main" val="589756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0.00031 L 2.77778E-6 -0.2108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525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1" grpId="0"/>
      <p:bldP spid="21" grpId="1"/>
      <p:bldP spid="23" grpId="0"/>
      <p:bldP spid="23" grpId="1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18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PURR: Encoding FRR in the packet metadata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7620813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E189368-21EA-D34B-9E95-9D110204B7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277925"/>
              </p:ext>
            </p:extLst>
          </p:nvPr>
        </p:nvGraphicFramePr>
        <p:xfrm>
          <a:off x="6318893" y="1669795"/>
          <a:ext cx="2424400" cy="209312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12200">
                  <a:extLst>
                    <a:ext uri="{9D8B030D-6E8A-4147-A177-3AD203B41FA5}">
                      <a16:colId xmlns:a16="http://schemas.microsoft.com/office/drawing/2014/main" val="3088450917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+mn-lt"/>
                          <a:cs typeface="Calibri Light" panose="020F0302020204030204" pitchFamily="34" charset="0"/>
                        </a:rPr>
                        <a:t>match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9C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chemeClr val="bg1"/>
                          </a:solidFill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fwd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021891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3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4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</a:tbl>
          </a:graphicData>
        </a:graphic>
      </p:graphicFrame>
      <p:sp>
        <p:nvSpPr>
          <p:cNvPr id="20" name="Rectangle 19">
            <a:extLst>
              <a:ext uri="{FF2B5EF4-FFF2-40B4-BE49-F238E27FC236}">
                <a16:creationId xmlns:a16="http://schemas.microsoft.com/office/drawing/2014/main" id="{BCE33B30-D8C4-0E41-9EC9-A115D08F9C94}"/>
              </a:ext>
            </a:extLst>
          </p:cNvPr>
          <p:cNvSpPr/>
          <p:nvPr/>
        </p:nvSpPr>
        <p:spPr>
          <a:xfrm>
            <a:off x="1122479" y="1172670"/>
            <a:ext cx="76208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</a:t>
            </a: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A47C562E-428D-DD41-9B44-03A8B0B1B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1074408"/>
              </p:ext>
            </p:extLst>
          </p:nvPr>
        </p:nvGraphicFramePr>
        <p:xfrm>
          <a:off x="2710680" y="1749162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2CD349D3-2417-BB48-B4F9-DD80B2FAD1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8617380"/>
              </p:ext>
            </p:extLst>
          </p:nvPr>
        </p:nvGraphicFramePr>
        <p:xfrm>
          <a:off x="1138219" y="1747851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packet metadata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sp>
        <p:nvSpPr>
          <p:cNvPr id="26" name="Oval 25">
            <a:extLst>
              <a:ext uri="{FF2B5EF4-FFF2-40B4-BE49-F238E27FC236}">
                <a16:creationId xmlns:a16="http://schemas.microsoft.com/office/drawing/2014/main" id="{219783BE-2173-3747-9B11-C9E27D765F8D}"/>
              </a:ext>
            </a:extLst>
          </p:cNvPr>
          <p:cNvSpPr/>
          <p:nvPr/>
        </p:nvSpPr>
        <p:spPr>
          <a:xfrm>
            <a:off x="1220340" y="2183129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1C111A7-8DC2-9F4B-A727-4EE8EAD2CD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781717" y="2417992"/>
            <a:ext cx="452206" cy="7752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B8CD0EB-CD15-3D4F-ADE0-85E68583C584}"/>
              </a:ext>
            </a:extLst>
          </p:cNvPr>
          <p:cNvSpPr txBox="1"/>
          <p:nvPr/>
        </p:nvSpPr>
        <p:spPr>
          <a:xfrm>
            <a:off x="6736977" y="3833680"/>
            <a:ext cx="1687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TCAM wildcard match memory</a:t>
            </a:r>
          </a:p>
        </p:txBody>
      </p:sp>
    </p:spTree>
    <p:extLst>
      <p:ext uri="{BB962C8B-B14F-4D97-AF65-F5344CB8AC3E}">
        <p14:creationId xmlns:p14="http://schemas.microsoft.com/office/powerpoint/2010/main" val="199586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8.33333E-7 -7.40741E-7 C 0.07396 -0.00278 0.15295 0.00093 0.2276 -0.00093 C 0.29566 0.00062 0.35035 -0.00617 0.42621 0.01852 C 0.50625 0.05278 0.64288 0.05278 0.74948 0.05031 " pathEditMode="relative" rAng="0" ptsTypes="AAAA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465" y="25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19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PURR: Encoding FRR in the packet metadata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7620813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E189368-21EA-D34B-9E95-9D110204B7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8227734"/>
              </p:ext>
            </p:extLst>
          </p:nvPr>
        </p:nvGraphicFramePr>
        <p:xfrm>
          <a:off x="6318893" y="1669795"/>
          <a:ext cx="2424400" cy="209312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12200">
                  <a:extLst>
                    <a:ext uri="{9D8B030D-6E8A-4147-A177-3AD203B41FA5}">
                      <a16:colId xmlns:a16="http://schemas.microsoft.com/office/drawing/2014/main" val="3088450917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+mn-lt"/>
                          <a:cs typeface="Calibri Light" panose="020F0302020204030204" pitchFamily="34" charset="0"/>
                        </a:rPr>
                        <a:t>match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9C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chemeClr val="bg1"/>
                          </a:solidFill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fwd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021891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sv-SE" sz="1600" dirty="0"/>
                        <a:t>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EB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EB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3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4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851876F7-FFAF-5B4D-97CA-9C0B4DE1640B}"/>
              </a:ext>
            </a:extLst>
          </p:cNvPr>
          <p:cNvSpPr/>
          <p:nvPr/>
        </p:nvSpPr>
        <p:spPr>
          <a:xfrm>
            <a:off x="1122479" y="1172670"/>
            <a:ext cx="76208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C16576F-F0CC-C343-8068-DDF09C63C6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781717" y="2417992"/>
            <a:ext cx="452206" cy="775211"/>
          </a:xfrm>
          <a:prstGeom prst="rect">
            <a:avLst/>
          </a:prstGeom>
        </p:spPr>
      </p:pic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BF22DB14-1A8A-234B-9ADA-4D7156D597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083945"/>
              </p:ext>
            </p:extLst>
          </p:nvPr>
        </p:nvGraphicFramePr>
        <p:xfrm>
          <a:off x="2710680" y="1749162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4B02D8CD-8E60-AC44-A9C5-976E5BD904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1109330"/>
              </p:ext>
            </p:extLst>
          </p:nvPr>
        </p:nvGraphicFramePr>
        <p:xfrm>
          <a:off x="1138219" y="1747851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packet metadata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sp>
        <p:nvSpPr>
          <p:cNvPr id="24" name="Oval 23">
            <a:extLst>
              <a:ext uri="{FF2B5EF4-FFF2-40B4-BE49-F238E27FC236}">
                <a16:creationId xmlns:a16="http://schemas.microsoft.com/office/drawing/2014/main" id="{A2F0CA9A-732E-5641-80B6-4D45D8554188}"/>
              </a:ext>
            </a:extLst>
          </p:cNvPr>
          <p:cNvSpPr/>
          <p:nvPr/>
        </p:nvSpPr>
        <p:spPr>
          <a:xfrm>
            <a:off x="1220340" y="2183129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884CF5-331D-CB41-AE64-7DADB69EBEB1}"/>
              </a:ext>
            </a:extLst>
          </p:cNvPr>
          <p:cNvSpPr txBox="1"/>
          <p:nvPr/>
        </p:nvSpPr>
        <p:spPr>
          <a:xfrm>
            <a:off x="2607838" y="2738577"/>
            <a:ext cx="1817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1 </a:t>
            </a:r>
            <a:r>
              <a:rPr lang="sv-SE" sz="18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fails</a:t>
            </a:r>
            <a:endParaRPr lang="sv-SE" sz="1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F42053-37D3-2D49-B780-F7EB81F76C99}"/>
              </a:ext>
            </a:extLst>
          </p:cNvPr>
          <p:cNvCxnSpPr>
            <a:cxnSpLocks/>
          </p:cNvCxnSpPr>
          <p:nvPr/>
        </p:nvCxnSpPr>
        <p:spPr>
          <a:xfrm>
            <a:off x="3268590" y="2378784"/>
            <a:ext cx="0" cy="3460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51F5E20-F0B3-394E-93FA-02574FE538AE}"/>
              </a:ext>
            </a:extLst>
          </p:cNvPr>
          <p:cNvSpPr txBox="1"/>
          <p:nvPr/>
        </p:nvSpPr>
        <p:spPr>
          <a:xfrm>
            <a:off x="6736977" y="3833680"/>
            <a:ext cx="1687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TCAM wildcard match memory</a:t>
            </a:r>
          </a:p>
        </p:txBody>
      </p:sp>
    </p:spTree>
    <p:extLst>
      <p:ext uri="{BB962C8B-B14F-4D97-AF65-F5344CB8AC3E}">
        <p14:creationId xmlns:p14="http://schemas.microsoft.com/office/powerpoint/2010/main" val="1998058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8.33333E-7 -0.00124 C 0.07396 -0.00402 0.21007 0.00154 0.28472 -0.00031 C 0.35278 0.00123 0.39774 0.02962 0.44653 0.04845 C 0.49514 0.06728 0.52274 0.0966 0.57691 0.11296 C 0.6309 0.12962 0.71962 0.10956 0.74948 0.11728 " pathEditMode="relative" rAng="0" ptsTypes="AAAAA">
                                      <p:cBhvr>
                                        <p:cTn id="1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465" y="6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BDDCAB4A-47CB-524E-AC7B-6664F5D37C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" t="31415" r="-7" b="2264"/>
          <a:stretch/>
        </p:blipFill>
        <p:spPr>
          <a:xfrm>
            <a:off x="1060461" y="1614424"/>
            <a:ext cx="7200000" cy="3499806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2DDA2F-DE7B-AC46-99B8-35AE0130514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4E1FF5-781B-8548-BDA4-B88D36BF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3393D11-C4E7-7A4F-B314-BA62B469B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PURR: Thanks to my coauthors!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F5CCB-5D41-7349-BD8A-FE8884FE8236}"/>
              </a:ext>
            </a:extLst>
          </p:cNvPr>
          <p:cNvSpPr/>
          <p:nvPr/>
        </p:nvSpPr>
        <p:spPr>
          <a:xfrm>
            <a:off x="6593302" y="2948164"/>
            <a:ext cx="1704665" cy="1600438"/>
          </a:xfrm>
          <a:prstGeom prst="rect">
            <a:avLst/>
          </a:prstGeom>
          <a:solidFill>
            <a:srgbClr val="235AAA">
              <a:alpha val="93000"/>
            </a:srgbClr>
          </a:solidFill>
        </p:spPr>
        <p:txBody>
          <a:bodyPr wrap="square">
            <a:spAutoFit/>
          </a:bodyPr>
          <a:lstStyle/>
          <a:p>
            <a:pPr algn="r"/>
            <a:r>
              <a:rPr lang="en-GB" sz="1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Joint work with: </a:t>
            </a:r>
            <a:br>
              <a:rPr lang="en-GB" sz="1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Roshan </a:t>
            </a:r>
            <a:r>
              <a:rPr lang="en-GB" sz="1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Sedar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Gianni </a:t>
            </a:r>
            <a:r>
              <a:rPr lang="en-GB" sz="1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Antichi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Michael </a:t>
            </a:r>
            <a:r>
              <a:rPr lang="en-GB" sz="1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Borokhovich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Andrzej </a:t>
            </a:r>
            <a:r>
              <a:rPr lang="en-GB" sz="1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Kamisiński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Georgios </a:t>
            </a:r>
            <a:r>
              <a:rPr lang="en-GB" sz="1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Nikolaidis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Stefan Schmid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B5B895D-564A-1040-8217-C86AD16290E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" r="19" b="80898"/>
          <a:stretch/>
        </p:blipFill>
        <p:spPr>
          <a:xfrm>
            <a:off x="1060462" y="753431"/>
            <a:ext cx="7200000" cy="10080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CB34DD-4E9A-AB46-928B-46D9806681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53" y="3832082"/>
            <a:ext cx="2866675" cy="105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2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20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PURR: Encoding FRR in the packet metadata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7620813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E189368-21EA-D34B-9E95-9D110204B7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776291"/>
              </p:ext>
            </p:extLst>
          </p:nvPr>
        </p:nvGraphicFramePr>
        <p:xfrm>
          <a:off x="6318893" y="1669795"/>
          <a:ext cx="2424400" cy="209312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12200">
                  <a:extLst>
                    <a:ext uri="{9D8B030D-6E8A-4147-A177-3AD203B41FA5}">
                      <a16:colId xmlns:a16="http://schemas.microsoft.com/office/drawing/2014/main" val="3088450917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+mn-lt"/>
                          <a:cs typeface="Calibri Light" panose="020F0302020204030204" pitchFamily="34" charset="0"/>
                        </a:rPr>
                        <a:t>match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9C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chemeClr val="bg1"/>
                          </a:solidFill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fwd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021891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sv-SE" sz="1600" dirty="0"/>
                        <a:t>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EB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EB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</a:t>
                      </a:r>
                      <a:r>
                        <a:rPr lang="sv-SE" sz="16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sv-SE" sz="1600" dirty="0"/>
                        <a:t>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3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4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A48AEE1-1EBE-474A-8310-245B4FF01EC2}"/>
              </a:ext>
            </a:extLst>
          </p:cNvPr>
          <p:cNvSpPr txBox="1"/>
          <p:nvPr/>
        </p:nvSpPr>
        <p:spPr>
          <a:xfrm>
            <a:off x="2752646" y="2967180"/>
            <a:ext cx="1817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</a:t>
            </a:r>
            <a:r>
              <a:rPr lang="sv-SE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</a:t>
            </a:r>
            <a:r>
              <a:rPr lang="sv-SE" sz="18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fails</a:t>
            </a:r>
            <a:endParaRPr lang="sv-SE" sz="1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2C7EFFA-D942-5142-9FD8-38744556408B}"/>
              </a:ext>
            </a:extLst>
          </p:cNvPr>
          <p:cNvCxnSpPr>
            <a:cxnSpLocks/>
          </p:cNvCxnSpPr>
          <p:nvPr/>
        </p:nvCxnSpPr>
        <p:spPr>
          <a:xfrm>
            <a:off x="3413398" y="2607387"/>
            <a:ext cx="0" cy="3460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C643A97B-F28B-D240-94BB-A7A56D905494}"/>
              </a:ext>
            </a:extLst>
          </p:cNvPr>
          <p:cNvSpPr/>
          <p:nvPr/>
        </p:nvSpPr>
        <p:spPr>
          <a:xfrm>
            <a:off x="1122479" y="1172670"/>
            <a:ext cx="76208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4E151EC-5624-2B44-A6D7-2CCBF65711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781717" y="2417992"/>
            <a:ext cx="452206" cy="775211"/>
          </a:xfrm>
          <a:prstGeom prst="rect">
            <a:avLst/>
          </a:prstGeom>
        </p:spPr>
      </p:pic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E24D88BB-9E02-3443-875B-52A86160BF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594376"/>
              </p:ext>
            </p:extLst>
          </p:nvPr>
        </p:nvGraphicFramePr>
        <p:xfrm>
          <a:off x="2710680" y="1749162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sv-SE" sz="1600" b="1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C70D703A-0AAE-2247-9AA2-55C6B4AA75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673443"/>
              </p:ext>
            </p:extLst>
          </p:nvPr>
        </p:nvGraphicFramePr>
        <p:xfrm>
          <a:off x="1138219" y="1747851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packet metadata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sp>
        <p:nvSpPr>
          <p:cNvPr id="23" name="Oval 22">
            <a:extLst>
              <a:ext uri="{FF2B5EF4-FFF2-40B4-BE49-F238E27FC236}">
                <a16:creationId xmlns:a16="http://schemas.microsoft.com/office/drawing/2014/main" id="{C7FA5CD4-8B35-6440-8F3A-02C18A45D40E}"/>
              </a:ext>
            </a:extLst>
          </p:cNvPr>
          <p:cNvSpPr/>
          <p:nvPr/>
        </p:nvSpPr>
        <p:spPr>
          <a:xfrm>
            <a:off x="1220340" y="2183129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FCA455-16E9-2F40-9D28-80A83CB77E24}"/>
              </a:ext>
            </a:extLst>
          </p:cNvPr>
          <p:cNvSpPr txBox="1"/>
          <p:nvPr/>
        </p:nvSpPr>
        <p:spPr>
          <a:xfrm>
            <a:off x="6736977" y="3833680"/>
            <a:ext cx="1687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TCAM wildcard match memory</a:t>
            </a:r>
          </a:p>
        </p:txBody>
      </p:sp>
    </p:spTree>
    <p:extLst>
      <p:ext uri="{BB962C8B-B14F-4D97-AF65-F5344CB8AC3E}">
        <p14:creationId xmlns:p14="http://schemas.microsoft.com/office/powerpoint/2010/main" val="383007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8.33333E-7 -0.00093 C 0.07396 -0.00371 0.21007 0.00185 0.28472 4.69136E-6 C 0.35278 0.00154 0.40052 0.06635 0.44375 0.10679 C 0.48698 0.14691 0.52326 0.16512 0.5776 0.18148 C 0.63142 0.19814 0.71962 0.17993 0.74948 0.18765 " pathEditMode="relative" rAng="0" ptsTypes="AAAAA">
                                      <p:cBhvr>
                                        <p:cTn id="1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465" y="9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3" grpId="0" animBg="1"/>
      <p:bldP spid="23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21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PURR: One tempting option: “Duplication” TCAM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7620813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E75F9D-1EE4-B44D-8269-B32C1DEC3488}"/>
              </a:ext>
            </a:extLst>
          </p:cNvPr>
          <p:cNvSpPr/>
          <p:nvPr/>
        </p:nvSpPr>
        <p:spPr>
          <a:xfrm>
            <a:off x="945863" y="1182511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 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2 3 4 1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9EFC4009-E709-AF45-BC10-FAB26024B5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106472"/>
              </p:ext>
            </p:extLst>
          </p:nvPr>
        </p:nvGraphicFramePr>
        <p:xfrm>
          <a:off x="5689602" y="1670400"/>
          <a:ext cx="3053691" cy="351569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43465">
                  <a:extLst>
                    <a:ext uri="{9D8B030D-6E8A-4147-A177-3AD203B41FA5}">
                      <a16:colId xmlns:a16="http://schemas.microsoft.com/office/drawing/2014/main" val="2608843466"/>
                    </a:ext>
                  </a:extLst>
                </a:gridCol>
                <a:gridCol w="1202266">
                  <a:extLst>
                    <a:ext uri="{9D8B030D-6E8A-4147-A177-3AD203B41FA5}">
                      <a16:colId xmlns:a16="http://schemas.microsoft.com/office/drawing/2014/main" val="3088450917"/>
                    </a:ext>
                  </a:extLst>
                </a:gridCol>
                <a:gridCol w="1207960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+mn-lt"/>
                          <a:cs typeface="Calibri Light" panose="020F0302020204030204" pitchFamily="34" charset="0"/>
                        </a:rPr>
                        <a:t>match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9CD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v-SE" sz="1600" b="1" i="0" dirty="0">
                        <a:latin typeface="+mn-lt"/>
                        <a:cs typeface="Calibri Light" panose="020F03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9C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</a:t>
                      </a: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chemeClr val="bg1"/>
                          </a:solidFill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fwd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021891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3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/>
                        <a:t>* * *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0" dirty="0"/>
                        <a:t>4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anchor="ctr">
                    <a:solidFill>
                      <a:srgbClr val="EB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/>
                        <a:t>* </a:t>
                      </a:r>
                      <a:r>
                        <a:rPr lang="sv-SE" sz="16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sv-SE" sz="1600" b="0" dirty="0"/>
                        <a:t>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EB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anchor="ctr">
                    <a:solidFill>
                      <a:srgbClr val="EB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4893043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/>
                        <a:t>* * 1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3389161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/>
                        <a:t>* * *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25492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0" dirty="0"/>
                        <a:t>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506423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0CDD7A70-15A9-BF42-8667-5FCC670E4650}"/>
              </a:ext>
            </a:extLst>
          </p:cNvPr>
          <p:cNvSpPr txBox="1"/>
          <p:nvPr/>
        </p:nvSpPr>
        <p:spPr>
          <a:xfrm>
            <a:off x="963051" y="3468495"/>
            <a:ext cx="3293638" cy="70788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similar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FRR </a:t>
            </a:r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recirculation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ctr"/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0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memory</a:t>
            </a:r>
            <a:r>
              <a:rPr lang="sv-SE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overhead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88AA8CA-5C97-3047-92DA-9B5BE9BB3D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781717" y="2417992"/>
            <a:ext cx="452206" cy="775211"/>
          </a:xfrm>
          <a:prstGeom prst="rect">
            <a:avLst/>
          </a:prstGeom>
        </p:spPr>
      </p:pic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ABE2A281-A41C-2D4F-BF09-3911404E66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6273596"/>
              </p:ext>
            </p:extLst>
          </p:nvPr>
        </p:nvGraphicFramePr>
        <p:xfrm>
          <a:off x="2710680" y="1749162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sv-SE" sz="1600" b="1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BE6CDCFD-A118-6044-BC00-78B7B5A532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362503"/>
              </p:ext>
            </p:extLst>
          </p:nvPr>
        </p:nvGraphicFramePr>
        <p:xfrm>
          <a:off x="1138219" y="1747851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packet metadata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</a:t>
                      </a:r>
                      <a:r>
                        <a:rPr lang="sv-SE" sz="1600" b="1" i="0" dirty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sp>
        <p:nvSpPr>
          <p:cNvPr id="24" name="Oval 23">
            <a:extLst>
              <a:ext uri="{FF2B5EF4-FFF2-40B4-BE49-F238E27FC236}">
                <a16:creationId xmlns:a16="http://schemas.microsoft.com/office/drawing/2014/main" id="{11DD61FA-BB45-F946-BDA6-861BED4F3D82}"/>
              </a:ext>
            </a:extLst>
          </p:cNvPr>
          <p:cNvSpPr/>
          <p:nvPr/>
        </p:nvSpPr>
        <p:spPr>
          <a:xfrm>
            <a:off x="1220340" y="2183129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47296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0.00093 C 0.07396 -0.00371 0.21007 0.00185 0.2842 4.69136E-6 C 0.35208 0.00154 0.40312 0.12746 0.40972 0.1858 C 0.4158 0.24475 0.44983 0.37654 0.50417 0.3929 C 0.55799 0.40956 0.71927 0.39475 0.74948 0.39475 " pathEditMode="relative" rAng="0" ptsTypes="AAAAA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465" y="200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4" grpId="0" animBg="1"/>
      <p:bldP spid="24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4E151EC-5624-2B44-A6D7-2CCBF65711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781717" y="2417992"/>
            <a:ext cx="452206" cy="77521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9EB81B0-C1C3-334C-AA8C-08765195E48F}"/>
              </a:ext>
            </a:extLst>
          </p:cNvPr>
          <p:cNvSpPr/>
          <p:nvPr/>
        </p:nvSpPr>
        <p:spPr>
          <a:xfrm>
            <a:off x="2946405" y="2751667"/>
            <a:ext cx="1524000" cy="3979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EBE504A-74FE-9D4A-BB82-97EEBBADE7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1279525" y="3249821"/>
            <a:ext cx="452206" cy="775211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20FF1724-90F9-4D43-AFAC-CF65A80D64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5047062"/>
              </p:ext>
            </p:extLst>
          </p:nvPr>
        </p:nvGraphicFramePr>
        <p:xfrm>
          <a:off x="1823827" y="2649529"/>
          <a:ext cx="2759250" cy="144381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79625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1379625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41868">
                <a:tc row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match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 </a:t>
                      </a:r>
                      <a:r>
                        <a:rPr lang="sv-SE" sz="1600" dirty="0" err="1"/>
                        <a:t>write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259883">
                <a:tc vMerge="1">
                  <a:txBody>
                    <a:bodyPr/>
                    <a:lstStyle/>
                    <a:p>
                      <a:pPr algn="ctr"/>
                      <a:endParaRPr lang="sv-SE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frr_ports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0610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1 1 1 1 0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0 1 1 1 1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</a:tbl>
          </a:graphicData>
        </a:graphic>
      </p:graphicFrame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893E8FA2-1CC1-F346-A50D-032D0F994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909153"/>
              </p:ext>
            </p:extLst>
          </p:nvPr>
        </p:nvGraphicFramePr>
        <p:xfrm>
          <a:off x="1825200" y="2649600"/>
          <a:ext cx="2759250" cy="221048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79625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1379625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41868">
                <a:tc row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match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 </a:t>
                      </a:r>
                      <a:r>
                        <a:rPr lang="sv-SE" sz="1600" dirty="0" err="1"/>
                        <a:t>write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259883">
                <a:tc vMerge="1">
                  <a:txBody>
                    <a:bodyPr/>
                    <a:lstStyle/>
                    <a:p>
                      <a:pPr algn="ctr"/>
                      <a:endParaRPr lang="sv-SE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frr_ports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0610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b</a:t>
                      </a:r>
                      <a:r>
                        <a:rPr lang="sv-SE" sz="1600" baseline="-25000" dirty="0"/>
                        <a:t>1</a:t>
                      </a:r>
                      <a:r>
                        <a:rPr lang="sv-SE" sz="1600" dirty="0"/>
                        <a:t>b</a:t>
                      </a:r>
                      <a:r>
                        <a:rPr lang="sv-SE" sz="1600" baseline="-25000" dirty="0"/>
                        <a:t>2</a:t>
                      </a:r>
                      <a:r>
                        <a:rPr lang="sv-SE" sz="1600" dirty="0"/>
                        <a:t>b</a:t>
                      </a:r>
                      <a:r>
                        <a:rPr lang="sv-SE" sz="1600" baseline="-25000" dirty="0"/>
                        <a:t>3</a:t>
                      </a:r>
                      <a:r>
                        <a:rPr lang="sv-SE" sz="1600" dirty="0"/>
                        <a:t>b</a:t>
                      </a:r>
                      <a:r>
                        <a:rPr lang="sv-SE" sz="1600" baseline="-25000" dirty="0"/>
                        <a:t>4</a:t>
                      </a:r>
                      <a:r>
                        <a:rPr lang="sv-SE" sz="1600" dirty="0"/>
                        <a:t>b</a:t>
                      </a:r>
                      <a:r>
                        <a:rPr lang="sv-SE" sz="1600" baseline="-25000" dirty="0"/>
                        <a:t>5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0 1 1 1 1 0 0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3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0 0 1 1 1 1 0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4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0 0 0 1 1 1 1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</a:tbl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ECE3472D-B4DE-6C4C-B047-5177DD3D769D}"/>
              </a:ext>
            </a:extLst>
          </p:cNvPr>
          <p:cNvSpPr/>
          <p:nvPr/>
        </p:nvSpPr>
        <p:spPr>
          <a:xfrm>
            <a:off x="1552012" y="2598727"/>
            <a:ext cx="3039532" cy="3979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D3F6DC-4F87-474D-A790-0B484092DBD2}"/>
              </a:ext>
            </a:extLst>
          </p:cNvPr>
          <p:cNvSpPr/>
          <p:nvPr/>
        </p:nvSpPr>
        <p:spPr>
          <a:xfrm>
            <a:off x="1206224" y="2802531"/>
            <a:ext cx="1920588" cy="2253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A3F6C6A-6330-634D-AE0F-329AEC3BC1B5}"/>
              </a:ext>
            </a:extLst>
          </p:cNvPr>
          <p:cNvSpPr/>
          <p:nvPr/>
        </p:nvSpPr>
        <p:spPr>
          <a:xfrm>
            <a:off x="2136691" y="3718978"/>
            <a:ext cx="2663466" cy="11896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B3044D2-F98C-4542-8FC2-70B55C8C80F4}"/>
              </a:ext>
            </a:extLst>
          </p:cNvPr>
          <p:cNvGrpSpPr/>
          <p:nvPr/>
        </p:nvGrpSpPr>
        <p:grpSpPr>
          <a:xfrm>
            <a:off x="2576552" y="3749558"/>
            <a:ext cx="2299880" cy="682981"/>
            <a:chOff x="2576552" y="3749558"/>
            <a:chExt cx="2299880" cy="68298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F4A1164-E04B-1549-9FCE-C32E38DE96F8}"/>
                </a:ext>
              </a:extLst>
            </p:cNvPr>
            <p:cNvSpPr txBox="1"/>
            <p:nvPr/>
          </p:nvSpPr>
          <p:spPr>
            <a:xfrm>
              <a:off x="2576552" y="3847764"/>
              <a:ext cx="229988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bit-to-port </a:t>
              </a:r>
              <a:r>
                <a:rPr lang="sv-SE" sz="16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mapping</a:t>
              </a:r>
              <a:endParaRPr lang="sv-SE" sz="16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sv-SE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1 2 3 4 1</a:t>
              </a:r>
            </a:p>
          </p:txBody>
        </p:sp>
        <p:sp>
          <p:nvSpPr>
            <p:cNvPr id="37" name="Right Brace 36">
              <a:extLst>
                <a:ext uri="{FF2B5EF4-FFF2-40B4-BE49-F238E27FC236}">
                  <a16:creationId xmlns:a16="http://schemas.microsoft.com/office/drawing/2014/main" id="{1E4CB672-9C2D-CE45-B83A-A96154BEBDB6}"/>
                </a:ext>
              </a:extLst>
            </p:cNvPr>
            <p:cNvSpPr/>
            <p:nvPr/>
          </p:nvSpPr>
          <p:spPr>
            <a:xfrm rot="5400000">
              <a:off x="3828761" y="3443116"/>
              <a:ext cx="168657" cy="781541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1562FD4E-39D1-5D4B-BD70-7DDB082868C8}"/>
              </a:ext>
            </a:extLst>
          </p:cNvPr>
          <p:cNvSpPr/>
          <p:nvPr/>
        </p:nvSpPr>
        <p:spPr>
          <a:xfrm>
            <a:off x="2762743" y="3749218"/>
            <a:ext cx="2098031" cy="8795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BCCC33A-A532-AF41-84C4-7A057032F418}"/>
              </a:ext>
            </a:extLst>
          </p:cNvPr>
          <p:cNvSpPr txBox="1">
            <a:spLocks/>
          </p:cNvSpPr>
          <p:nvPr/>
        </p:nvSpPr>
        <p:spPr>
          <a:xfrm>
            <a:off x="4675172" y="1749162"/>
            <a:ext cx="4345985" cy="205774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cs typeface="Calibri Light" panose="020F0302020204030204" pitchFamily="34" charset="0"/>
              </a:rPr>
              <a:t>Encoding FRR input:</a:t>
            </a:r>
          </a:p>
          <a:p>
            <a:r>
              <a:rPr lang="en-US" sz="2000" dirty="0">
                <a:cs typeface="Calibri Light" panose="020F0302020204030204" pitchFamily="34" charset="0"/>
              </a:rPr>
              <a:t>add a packet metadata field </a:t>
            </a:r>
            <a:r>
              <a:rPr lang="en-US" sz="2000" i="1" dirty="0" err="1">
                <a:cs typeface="Calibri Light" panose="020F0302020204030204" pitchFamily="34" charset="0"/>
              </a:rPr>
              <a:t>frr_ports</a:t>
            </a:r>
            <a:endParaRPr lang="en-US" sz="2000" i="1" dirty="0">
              <a:cs typeface="Calibri Light" panose="020F0302020204030204" pitchFamily="34" charset="0"/>
            </a:endParaRPr>
          </a:p>
          <a:p>
            <a:r>
              <a:rPr lang="en-US" sz="2000" dirty="0">
                <a:cs typeface="Calibri Light" panose="020F0302020204030204" pitchFamily="34" charset="0"/>
              </a:rPr>
              <a:t>map bits to the switch ports</a:t>
            </a:r>
          </a:p>
          <a:p>
            <a:r>
              <a:rPr lang="en-US" sz="2000" dirty="0">
                <a:cs typeface="Calibri Light" panose="020F0302020204030204" pitchFamily="34" charset="0"/>
              </a:rPr>
              <a:t>set bit to 1 to include a port</a:t>
            </a:r>
          </a:p>
          <a:p>
            <a:r>
              <a:rPr lang="en-US" sz="2000" dirty="0">
                <a:cs typeface="Calibri Light" panose="020F0302020204030204" pitchFamily="34" charset="0"/>
              </a:rPr>
              <a:t>set bit to 0 to skip a port</a:t>
            </a:r>
          </a:p>
          <a:p>
            <a:endParaRPr lang="en-US" sz="2000" dirty="0"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en-US" sz="2000" dirty="0"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cs typeface="Calibri Light" panose="020F0302020204030204" pitchFamily="34" charset="0"/>
            </a:endParaRPr>
          </a:p>
          <a:p>
            <a:endParaRPr lang="en-US" sz="2000" dirty="0">
              <a:cs typeface="Calibri Light" panose="020F030202020403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PURR: Encoding FRR in the packet metadata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7620813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8201DC8-9F80-F240-B859-458F07790C1C}"/>
              </a:ext>
            </a:extLst>
          </p:cNvPr>
          <p:cNvSpPr/>
          <p:nvPr/>
        </p:nvSpPr>
        <p:spPr>
          <a:xfrm>
            <a:off x="945863" y="1182511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 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2 3 4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22</a:t>
            </a:fld>
            <a:endParaRPr lang="en-GB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1E2063E-9274-6341-A06E-B08FFCA611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305792"/>
              </p:ext>
            </p:extLst>
          </p:nvPr>
        </p:nvGraphicFramePr>
        <p:xfrm>
          <a:off x="2710680" y="1749162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230D946C-EF7A-524E-A751-3017D9D8CF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7515557"/>
              </p:ext>
            </p:extLst>
          </p:nvPr>
        </p:nvGraphicFramePr>
        <p:xfrm>
          <a:off x="1138219" y="1747851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packet metadata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794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3.7037E-7 L 0.00208 0.06728 " pathEditMode="relative" rAng="0" ptsTypes="AA">
                                      <p:cBhvr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33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4E151EC-5624-2B44-A6D7-2CCBF65711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620539" y="3249820"/>
            <a:ext cx="452206" cy="77521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9EB81B0-C1C3-334C-AA8C-08765195E48F}"/>
              </a:ext>
            </a:extLst>
          </p:cNvPr>
          <p:cNvSpPr/>
          <p:nvPr/>
        </p:nvSpPr>
        <p:spPr>
          <a:xfrm>
            <a:off x="2946405" y="2751667"/>
            <a:ext cx="1524000" cy="3979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EBE504A-74FE-9D4A-BB82-97EEBBADE7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1279525" y="3249821"/>
            <a:ext cx="452206" cy="775211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20FF1724-90F9-4D43-AFAC-CF65A80D6426}"/>
              </a:ext>
            </a:extLst>
          </p:cNvPr>
          <p:cNvGraphicFramePr>
            <a:graphicFrameLocks noGrp="1"/>
          </p:cNvGraphicFramePr>
          <p:nvPr/>
        </p:nvGraphicFramePr>
        <p:xfrm>
          <a:off x="1823827" y="2649529"/>
          <a:ext cx="2759250" cy="144381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79625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1379625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41868">
                <a:tc row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match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 </a:t>
                      </a:r>
                      <a:r>
                        <a:rPr lang="sv-SE" sz="1600" dirty="0" err="1"/>
                        <a:t>write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259883">
                <a:tc vMerge="1">
                  <a:txBody>
                    <a:bodyPr/>
                    <a:lstStyle/>
                    <a:p>
                      <a:pPr algn="ctr"/>
                      <a:endParaRPr lang="sv-SE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frr_ports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0610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1 1 1 1 0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0 1 1 1 1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PURR: Encoding FRR in the packet metadata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7620813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8201DC8-9F80-F240-B859-458F07790C1C}"/>
              </a:ext>
            </a:extLst>
          </p:cNvPr>
          <p:cNvSpPr/>
          <p:nvPr/>
        </p:nvSpPr>
        <p:spPr>
          <a:xfrm>
            <a:off x="945863" y="1182511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 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2 3 4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23</a:t>
            </a:fld>
            <a:endParaRPr lang="en-GB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1E2063E-9274-6341-A06E-B08FFCA61116}"/>
              </a:ext>
            </a:extLst>
          </p:cNvPr>
          <p:cNvGraphicFramePr>
            <a:graphicFrameLocks noGrp="1"/>
          </p:cNvGraphicFramePr>
          <p:nvPr/>
        </p:nvGraphicFramePr>
        <p:xfrm>
          <a:off x="2710680" y="1749162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230D946C-EF7A-524E-A751-3017D9D8CF05}"/>
              </a:ext>
            </a:extLst>
          </p:cNvPr>
          <p:cNvGraphicFramePr>
            <a:graphicFrameLocks noGrp="1"/>
          </p:cNvGraphicFramePr>
          <p:nvPr/>
        </p:nvGraphicFramePr>
        <p:xfrm>
          <a:off x="1138219" y="1747851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packet metadata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784E231E-177E-7443-BD9D-2016F8F87B59}"/>
              </a:ext>
            </a:extLst>
          </p:cNvPr>
          <p:cNvSpPr txBox="1"/>
          <p:nvPr/>
        </p:nvSpPr>
        <p:spPr>
          <a:xfrm>
            <a:off x="2812460" y="4190643"/>
            <a:ext cx="1869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bit-to-port </a:t>
            </a:r>
            <a:r>
              <a:rPr lang="sv-SE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mapping</a:t>
            </a:r>
            <a:endParaRPr lang="sv-S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1 2 3 4 1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ACD18985-2A78-C343-BBA7-A2F55D889656}"/>
              </a:ext>
            </a:extLst>
          </p:cNvPr>
          <p:cNvSpPr/>
          <p:nvPr/>
        </p:nvSpPr>
        <p:spPr>
          <a:xfrm rot="5400000">
            <a:off x="3845508" y="3786905"/>
            <a:ext cx="168657" cy="78154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39875E81-F452-8A40-B97E-6B128324FC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317490"/>
              </p:ext>
            </p:extLst>
          </p:nvPr>
        </p:nvGraphicFramePr>
        <p:xfrm>
          <a:off x="5110208" y="1669795"/>
          <a:ext cx="3636600" cy="24487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1220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088450917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1058">
                <a:tc grid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match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v-SE" sz="1600" b="1" i="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frr_ports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chemeClr val="bg1"/>
                          </a:solidFill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fwd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021891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3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 *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4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* 1 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6610960"/>
                  </a:ext>
                </a:extLst>
              </a:tr>
            </a:tbl>
          </a:graphicData>
        </a:graphic>
      </p:graphicFrame>
      <p:sp>
        <p:nvSpPr>
          <p:cNvPr id="4" name="Freeform 3">
            <a:extLst>
              <a:ext uri="{FF2B5EF4-FFF2-40B4-BE49-F238E27FC236}">
                <a16:creationId xmlns:a16="http://schemas.microsoft.com/office/drawing/2014/main" id="{8F96BCA7-B985-BE40-89F9-AFABD9516376}"/>
              </a:ext>
            </a:extLst>
          </p:cNvPr>
          <p:cNvSpPr/>
          <p:nvPr/>
        </p:nvSpPr>
        <p:spPr>
          <a:xfrm>
            <a:off x="4199467" y="4148667"/>
            <a:ext cx="3886200" cy="501122"/>
          </a:xfrm>
          <a:custGeom>
            <a:avLst/>
            <a:gdLst>
              <a:gd name="connsiteX0" fmla="*/ 0 w 3886200"/>
              <a:gd name="connsiteY0" fmla="*/ 474133 h 501122"/>
              <a:gd name="connsiteX1" fmla="*/ 2980266 w 3886200"/>
              <a:gd name="connsiteY1" fmla="*/ 448733 h 501122"/>
              <a:gd name="connsiteX2" fmla="*/ 3886200 w 3886200"/>
              <a:gd name="connsiteY2" fmla="*/ 0 h 501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86200" h="501122">
                <a:moveTo>
                  <a:pt x="0" y="474133"/>
                </a:moveTo>
                <a:cubicBezTo>
                  <a:pt x="1166283" y="500944"/>
                  <a:pt x="2332566" y="527755"/>
                  <a:pt x="2980266" y="448733"/>
                </a:cubicBezTo>
                <a:cubicBezTo>
                  <a:pt x="3627966" y="369711"/>
                  <a:pt x="3757083" y="184855"/>
                  <a:pt x="3886200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10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4E151EC-5624-2B44-A6D7-2CCBF65711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620539" y="3249820"/>
            <a:ext cx="452206" cy="77521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9EB81B0-C1C3-334C-AA8C-08765195E48F}"/>
              </a:ext>
            </a:extLst>
          </p:cNvPr>
          <p:cNvSpPr/>
          <p:nvPr/>
        </p:nvSpPr>
        <p:spPr>
          <a:xfrm>
            <a:off x="2946405" y="2751667"/>
            <a:ext cx="1524000" cy="3979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EBE504A-74FE-9D4A-BB82-97EEBBADE7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1279525" y="3249821"/>
            <a:ext cx="452206" cy="775211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20FF1724-90F9-4D43-AFAC-CF65A80D64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180726"/>
              </p:ext>
            </p:extLst>
          </p:nvPr>
        </p:nvGraphicFramePr>
        <p:xfrm>
          <a:off x="1823827" y="2649529"/>
          <a:ext cx="2759250" cy="144381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79625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1379625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41868">
                <a:tc row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match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 </a:t>
                      </a:r>
                      <a:r>
                        <a:rPr lang="sv-SE" sz="1600" dirty="0" err="1"/>
                        <a:t>write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259883">
                <a:tc vMerge="1">
                  <a:txBody>
                    <a:bodyPr/>
                    <a:lstStyle/>
                    <a:p>
                      <a:pPr algn="ctr"/>
                      <a:endParaRPr lang="sv-SE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frr_ports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0610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</a:t>
                      </a:r>
                      <a:r>
                        <a:rPr lang="sv-SE" sz="1600" b="1" dirty="0">
                          <a:solidFill>
                            <a:schemeClr val="accent2"/>
                          </a:solidFill>
                        </a:rPr>
                        <a:t>1</a:t>
                      </a:r>
                      <a:endParaRPr lang="sv-SE" sz="1600" b="1" i="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1 1 1 1 0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0 1 1 1 1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PURR: Encoding FRR in the packet metadata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7620813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8201DC8-9F80-F240-B859-458F07790C1C}"/>
              </a:ext>
            </a:extLst>
          </p:cNvPr>
          <p:cNvSpPr/>
          <p:nvPr/>
        </p:nvSpPr>
        <p:spPr>
          <a:xfrm>
            <a:off x="945863" y="1182511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 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2 3 4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24</a:t>
            </a:fld>
            <a:endParaRPr lang="en-GB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1E2063E-9274-6341-A06E-B08FFCA61116}"/>
              </a:ext>
            </a:extLst>
          </p:cNvPr>
          <p:cNvGraphicFramePr>
            <a:graphicFrameLocks noGrp="1"/>
          </p:cNvGraphicFramePr>
          <p:nvPr/>
        </p:nvGraphicFramePr>
        <p:xfrm>
          <a:off x="2710680" y="1749162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230D946C-EF7A-524E-A751-3017D9D8CF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9337458"/>
              </p:ext>
            </p:extLst>
          </p:nvPr>
        </p:nvGraphicFramePr>
        <p:xfrm>
          <a:off x="1138219" y="1747851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packet metadata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</a:t>
                      </a:r>
                      <a:r>
                        <a:rPr lang="sv-SE" sz="1600" b="1" i="0" dirty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784E231E-177E-7443-BD9D-2016F8F87B59}"/>
              </a:ext>
            </a:extLst>
          </p:cNvPr>
          <p:cNvSpPr txBox="1"/>
          <p:nvPr/>
        </p:nvSpPr>
        <p:spPr>
          <a:xfrm>
            <a:off x="2812460" y="4190643"/>
            <a:ext cx="1869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bit-to-port </a:t>
            </a:r>
            <a:r>
              <a:rPr lang="sv-SE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mapping</a:t>
            </a:r>
            <a:endParaRPr lang="sv-S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1 2 3 4 1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ACD18985-2A78-C343-BBA7-A2F55D889656}"/>
              </a:ext>
            </a:extLst>
          </p:cNvPr>
          <p:cNvSpPr/>
          <p:nvPr/>
        </p:nvSpPr>
        <p:spPr>
          <a:xfrm rot="5400000">
            <a:off x="3845508" y="3786905"/>
            <a:ext cx="168657" cy="78154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39875E81-F452-8A40-B97E-6B128324FC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3450535"/>
              </p:ext>
            </p:extLst>
          </p:nvPr>
        </p:nvGraphicFramePr>
        <p:xfrm>
          <a:off x="5110208" y="1669795"/>
          <a:ext cx="3636600" cy="24487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1220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088450917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1058">
                <a:tc grid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match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v-SE" sz="1600" b="1" i="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frr_ports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chemeClr val="bg1"/>
                          </a:solidFill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fwd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021891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3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 *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4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* 1 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6610960"/>
                  </a:ext>
                </a:extLst>
              </a:tr>
            </a:tbl>
          </a:graphicData>
        </a:graphic>
      </p:graphicFrame>
      <p:sp>
        <p:nvSpPr>
          <p:cNvPr id="4" name="Freeform 3">
            <a:extLst>
              <a:ext uri="{FF2B5EF4-FFF2-40B4-BE49-F238E27FC236}">
                <a16:creationId xmlns:a16="http://schemas.microsoft.com/office/drawing/2014/main" id="{8F96BCA7-B985-BE40-89F9-AFABD9516376}"/>
              </a:ext>
            </a:extLst>
          </p:cNvPr>
          <p:cNvSpPr/>
          <p:nvPr/>
        </p:nvSpPr>
        <p:spPr>
          <a:xfrm>
            <a:off x="4199467" y="4148667"/>
            <a:ext cx="3886200" cy="501122"/>
          </a:xfrm>
          <a:custGeom>
            <a:avLst/>
            <a:gdLst>
              <a:gd name="connsiteX0" fmla="*/ 0 w 3886200"/>
              <a:gd name="connsiteY0" fmla="*/ 474133 h 501122"/>
              <a:gd name="connsiteX1" fmla="*/ 2980266 w 3886200"/>
              <a:gd name="connsiteY1" fmla="*/ 448733 h 501122"/>
              <a:gd name="connsiteX2" fmla="*/ 3886200 w 3886200"/>
              <a:gd name="connsiteY2" fmla="*/ 0 h 501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86200" h="501122">
                <a:moveTo>
                  <a:pt x="0" y="474133"/>
                </a:moveTo>
                <a:cubicBezTo>
                  <a:pt x="1166283" y="500944"/>
                  <a:pt x="2332566" y="527755"/>
                  <a:pt x="2980266" y="448733"/>
                </a:cubicBezTo>
                <a:cubicBezTo>
                  <a:pt x="3627966" y="369711"/>
                  <a:pt x="3757083" y="184855"/>
                  <a:pt x="3886200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E1521B0-C501-C040-94F0-0420E8EFD690}"/>
              </a:ext>
            </a:extLst>
          </p:cNvPr>
          <p:cNvSpPr/>
          <p:nvPr/>
        </p:nvSpPr>
        <p:spPr>
          <a:xfrm>
            <a:off x="1238482" y="2185976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4652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3.95062E-6 C 0.01389 0.0497 0.00122 0.20093 0.06094 0.24074 C 0.11858 0.25618 0.29705 0.26976 0.35799 0.23766 C 0.41875 0.20587 0.38056 0.05463 0.42622 0.0497 C 0.48247 0.04507 0.68334 0.03828 0.76389 0.04815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194" y="12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4E151EC-5624-2B44-A6D7-2CCBF65711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620539" y="3249820"/>
            <a:ext cx="452206" cy="77521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9EB81B0-C1C3-334C-AA8C-08765195E48F}"/>
              </a:ext>
            </a:extLst>
          </p:cNvPr>
          <p:cNvSpPr/>
          <p:nvPr/>
        </p:nvSpPr>
        <p:spPr>
          <a:xfrm>
            <a:off x="2946405" y="2751667"/>
            <a:ext cx="1524000" cy="3979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EBE504A-74FE-9D4A-BB82-97EEBBADE7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1279525" y="3249821"/>
            <a:ext cx="452206" cy="775211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20FF1724-90F9-4D43-AFAC-CF65A80D64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7654942"/>
              </p:ext>
            </p:extLst>
          </p:nvPr>
        </p:nvGraphicFramePr>
        <p:xfrm>
          <a:off x="1823827" y="2649529"/>
          <a:ext cx="2759250" cy="144381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79625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1379625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41868">
                <a:tc row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match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 </a:t>
                      </a:r>
                      <a:r>
                        <a:rPr lang="sv-SE" sz="1600" dirty="0" err="1"/>
                        <a:t>write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259883">
                <a:tc vMerge="1">
                  <a:txBody>
                    <a:bodyPr/>
                    <a:lstStyle/>
                    <a:p>
                      <a:pPr algn="ctr"/>
                      <a:endParaRPr lang="sv-SE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frr_ports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0610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</a:t>
                      </a:r>
                      <a:r>
                        <a:rPr lang="sv-SE" sz="1600" b="1" dirty="0">
                          <a:solidFill>
                            <a:schemeClr val="accent2"/>
                          </a:solidFill>
                        </a:rPr>
                        <a:t>1</a:t>
                      </a:r>
                      <a:endParaRPr lang="sv-SE" sz="1600" b="1" i="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1 1 1 1 0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0 1 1 1 1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PURR: Encoding FRR in the packet metadata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7620813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8201DC8-9F80-F240-B859-458F07790C1C}"/>
              </a:ext>
            </a:extLst>
          </p:cNvPr>
          <p:cNvSpPr/>
          <p:nvPr/>
        </p:nvSpPr>
        <p:spPr>
          <a:xfrm>
            <a:off x="945863" y="1182511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 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2 3 4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25</a:t>
            </a:fld>
            <a:endParaRPr lang="en-GB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1E2063E-9274-6341-A06E-B08FFCA611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720820"/>
              </p:ext>
            </p:extLst>
          </p:nvPr>
        </p:nvGraphicFramePr>
        <p:xfrm>
          <a:off x="2710680" y="1749162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230D946C-EF7A-524E-A751-3017D9D8CF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9390495"/>
              </p:ext>
            </p:extLst>
          </p:nvPr>
        </p:nvGraphicFramePr>
        <p:xfrm>
          <a:off x="1138219" y="1747851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packet metadata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</a:t>
                      </a:r>
                      <a:r>
                        <a:rPr lang="sv-SE" sz="1600" b="1" i="0" dirty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784E231E-177E-7443-BD9D-2016F8F87B59}"/>
              </a:ext>
            </a:extLst>
          </p:cNvPr>
          <p:cNvSpPr txBox="1"/>
          <p:nvPr/>
        </p:nvSpPr>
        <p:spPr>
          <a:xfrm>
            <a:off x="2812460" y="4190643"/>
            <a:ext cx="1869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bit-to-port </a:t>
            </a:r>
            <a:r>
              <a:rPr lang="sv-SE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mapping</a:t>
            </a:r>
            <a:endParaRPr lang="sv-S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1 2 3 4 1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ACD18985-2A78-C343-BBA7-A2F55D889656}"/>
              </a:ext>
            </a:extLst>
          </p:cNvPr>
          <p:cNvSpPr/>
          <p:nvPr/>
        </p:nvSpPr>
        <p:spPr>
          <a:xfrm rot="5400000">
            <a:off x="3845508" y="3786905"/>
            <a:ext cx="168657" cy="78154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39875E81-F452-8A40-B97E-6B128324FC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1143876"/>
              </p:ext>
            </p:extLst>
          </p:nvPr>
        </p:nvGraphicFramePr>
        <p:xfrm>
          <a:off x="5110208" y="1669795"/>
          <a:ext cx="3636600" cy="24487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1220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088450917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1058">
                <a:tc grid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match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v-SE" sz="1600" b="1" i="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frr_ports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chemeClr val="bg1"/>
                          </a:solidFill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fwd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021891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EB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sv-SE" sz="1600" dirty="0"/>
                        <a:t>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EB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EB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3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 *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4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* 1 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6610960"/>
                  </a:ext>
                </a:extLst>
              </a:tr>
            </a:tbl>
          </a:graphicData>
        </a:graphic>
      </p:graphicFrame>
      <p:sp>
        <p:nvSpPr>
          <p:cNvPr id="4" name="Freeform 3">
            <a:extLst>
              <a:ext uri="{FF2B5EF4-FFF2-40B4-BE49-F238E27FC236}">
                <a16:creationId xmlns:a16="http://schemas.microsoft.com/office/drawing/2014/main" id="{8F96BCA7-B985-BE40-89F9-AFABD9516376}"/>
              </a:ext>
            </a:extLst>
          </p:cNvPr>
          <p:cNvSpPr/>
          <p:nvPr/>
        </p:nvSpPr>
        <p:spPr>
          <a:xfrm>
            <a:off x="4199467" y="4148667"/>
            <a:ext cx="3886200" cy="501122"/>
          </a:xfrm>
          <a:custGeom>
            <a:avLst/>
            <a:gdLst>
              <a:gd name="connsiteX0" fmla="*/ 0 w 3886200"/>
              <a:gd name="connsiteY0" fmla="*/ 474133 h 501122"/>
              <a:gd name="connsiteX1" fmla="*/ 2980266 w 3886200"/>
              <a:gd name="connsiteY1" fmla="*/ 448733 h 501122"/>
              <a:gd name="connsiteX2" fmla="*/ 3886200 w 3886200"/>
              <a:gd name="connsiteY2" fmla="*/ 0 h 501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86200" h="501122">
                <a:moveTo>
                  <a:pt x="0" y="474133"/>
                </a:moveTo>
                <a:cubicBezTo>
                  <a:pt x="1166283" y="500944"/>
                  <a:pt x="2332566" y="527755"/>
                  <a:pt x="2980266" y="448733"/>
                </a:cubicBezTo>
                <a:cubicBezTo>
                  <a:pt x="3627966" y="369711"/>
                  <a:pt x="3757083" y="184855"/>
                  <a:pt x="3886200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E1521B0-C501-C040-94F0-0420E8EFD690}"/>
              </a:ext>
            </a:extLst>
          </p:cNvPr>
          <p:cNvSpPr/>
          <p:nvPr/>
        </p:nvSpPr>
        <p:spPr>
          <a:xfrm>
            <a:off x="1238482" y="2185976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5219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3.95062E-6 C 0.01372 0.04939 0.00104 0.20062 0.06094 0.24044 C 0.11823 0.25587 0.29705 0.25865 0.35782 0.23735 C 0.41875 0.21574 0.38021 0.11667 0.42604 0.11173 C 0.48212 0.1071 0.6842 0.10895 0.76476 0.11883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247" y="126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4E151EC-5624-2B44-A6D7-2CCBF65711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620539" y="3249820"/>
            <a:ext cx="452206" cy="77521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9EB81B0-C1C3-334C-AA8C-08765195E48F}"/>
              </a:ext>
            </a:extLst>
          </p:cNvPr>
          <p:cNvSpPr/>
          <p:nvPr/>
        </p:nvSpPr>
        <p:spPr>
          <a:xfrm>
            <a:off x="2946405" y="2751667"/>
            <a:ext cx="1524000" cy="3979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EBE504A-74FE-9D4A-BB82-97EEBBADE7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1279525" y="3249821"/>
            <a:ext cx="452206" cy="775211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20FF1724-90F9-4D43-AFAC-CF65A80D64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267524"/>
              </p:ext>
            </p:extLst>
          </p:nvPr>
        </p:nvGraphicFramePr>
        <p:xfrm>
          <a:off x="1823827" y="2649529"/>
          <a:ext cx="2759250" cy="144381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79625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1379625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41868">
                <a:tc row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match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 </a:t>
                      </a:r>
                      <a:r>
                        <a:rPr lang="sv-SE" sz="1600" dirty="0" err="1"/>
                        <a:t>write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259883">
                <a:tc vMerge="1">
                  <a:txBody>
                    <a:bodyPr/>
                    <a:lstStyle/>
                    <a:p>
                      <a:pPr algn="ctr"/>
                      <a:endParaRPr lang="sv-SE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frr_ports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0610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1 1 1 1 0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FRR = </a:t>
                      </a:r>
                      <a:r>
                        <a:rPr lang="sv-SE" sz="1600" b="1" dirty="0">
                          <a:solidFill>
                            <a:schemeClr val="accent2"/>
                          </a:solidFill>
                        </a:rPr>
                        <a:t>2</a:t>
                      </a:r>
                      <a:endParaRPr lang="sv-SE" sz="1600" b="1" i="0" dirty="0">
                        <a:solidFill>
                          <a:schemeClr val="accent2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0 1 1 1 1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PURR: re-cycling TCAM entries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7620813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8201DC8-9F80-F240-B859-458F07790C1C}"/>
              </a:ext>
            </a:extLst>
          </p:cNvPr>
          <p:cNvSpPr/>
          <p:nvPr/>
        </p:nvSpPr>
        <p:spPr>
          <a:xfrm>
            <a:off x="945863" y="1182511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 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2 3 4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26</a:t>
            </a:fld>
            <a:endParaRPr lang="en-GB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1E2063E-9274-6341-A06E-B08FFCA611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6371969"/>
              </p:ext>
            </p:extLst>
          </p:nvPr>
        </p:nvGraphicFramePr>
        <p:xfrm>
          <a:off x="2710680" y="1749162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1 1 1 1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230D946C-EF7A-524E-A751-3017D9D8CF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149972"/>
              </p:ext>
            </p:extLst>
          </p:nvPr>
        </p:nvGraphicFramePr>
        <p:xfrm>
          <a:off x="1138219" y="1747851"/>
          <a:ext cx="1567593" cy="71861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67593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4363">
                <a:tc>
                  <a:txBody>
                    <a:bodyPr/>
                    <a:lstStyle/>
                    <a:p>
                      <a:pPr algn="ctr"/>
                      <a:r>
                        <a:rPr lang="sv-SE" sz="16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packet metadata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anchor="ctr"/>
                </a:tc>
                <a:extLst>
                  <a:ext uri="{0D108BD9-81ED-4DB2-BD59-A6C34878D82A}">
                    <a16:rowId xmlns:a16="http://schemas.microsoft.com/office/drawing/2014/main" val="308642845"/>
                  </a:ext>
                </a:extLst>
              </a:tr>
              <a:tr h="383335">
                <a:tc>
                  <a:txBody>
                    <a:bodyPr/>
                    <a:lstStyle/>
                    <a:p>
                      <a:pPr algn="ctr"/>
                      <a:r>
                        <a:rPr lang="sv-SE" sz="1600" b="0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</a:t>
                      </a:r>
                      <a:r>
                        <a:rPr lang="sv-SE" sz="1600" b="1" i="0" dirty="0">
                          <a:solidFill>
                            <a:schemeClr val="accent2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784E231E-177E-7443-BD9D-2016F8F87B59}"/>
              </a:ext>
            </a:extLst>
          </p:cNvPr>
          <p:cNvSpPr txBox="1"/>
          <p:nvPr/>
        </p:nvSpPr>
        <p:spPr>
          <a:xfrm>
            <a:off x="2812460" y="4190643"/>
            <a:ext cx="1869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bit-to-port </a:t>
            </a:r>
            <a:r>
              <a:rPr lang="sv-SE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mapping</a:t>
            </a:r>
            <a:endParaRPr lang="sv-SE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1 2 3 4 1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ACD18985-2A78-C343-BBA7-A2F55D889656}"/>
              </a:ext>
            </a:extLst>
          </p:cNvPr>
          <p:cNvSpPr/>
          <p:nvPr/>
        </p:nvSpPr>
        <p:spPr>
          <a:xfrm rot="5400000">
            <a:off x="3845508" y="3786905"/>
            <a:ext cx="168657" cy="78154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39875E81-F452-8A40-B97E-6B128324FC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486812"/>
              </p:ext>
            </p:extLst>
          </p:nvPr>
        </p:nvGraphicFramePr>
        <p:xfrm>
          <a:off x="5110208" y="1669795"/>
          <a:ext cx="3636600" cy="24487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1220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088450917"/>
                    </a:ext>
                  </a:extLst>
                </a:gridCol>
                <a:gridCol w="1212200">
                  <a:extLst>
                    <a:ext uri="{9D8B030D-6E8A-4147-A177-3AD203B41FA5}">
                      <a16:colId xmlns:a16="http://schemas.microsoft.com/office/drawing/2014/main" val="3424390430"/>
                    </a:ext>
                  </a:extLst>
                </a:gridCol>
              </a:tblGrid>
              <a:tr h="311058">
                <a:tc gridSpan="2"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match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v-SE" sz="1600" b="1" i="0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action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311058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frr_ports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chemeClr val="bg1"/>
                          </a:solidFill>
                        </a:rPr>
                        <a:t>port status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b="1" dirty="0" err="1">
                          <a:solidFill>
                            <a:schemeClr val="bg1"/>
                          </a:solidFill>
                        </a:rPr>
                        <a:t>fwd</a:t>
                      </a:r>
                      <a:endParaRPr lang="sv-SE" sz="1600" b="1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021891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sv-SE" sz="1600" dirty="0"/>
                        <a:t> *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EB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EB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T w="12700" cmpd="sng">
                      <a:noFill/>
                    </a:lnT>
                    <a:solidFill>
                      <a:srgbClr val="EB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2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1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3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 *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1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4</a:t>
                      </a:r>
                      <a:endParaRPr lang="sv-SE" sz="16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062837"/>
                  </a:ext>
                </a:extLst>
              </a:tr>
              <a:tr h="355642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* * * * 1 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 * * *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sv-SE" sz="1600" dirty="0"/>
                        <a:t>1</a:t>
                      </a:r>
                      <a:endParaRPr lang="sv-SE" sz="16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6610960"/>
                  </a:ext>
                </a:extLst>
              </a:tr>
            </a:tbl>
          </a:graphicData>
        </a:graphic>
      </p:graphicFrame>
      <p:sp>
        <p:nvSpPr>
          <p:cNvPr id="4" name="Freeform 3">
            <a:extLst>
              <a:ext uri="{FF2B5EF4-FFF2-40B4-BE49-F238E27FC236}">
                <a16:creationId xmlns:a16="http://schemas.microsoft.com/office/drawing/2014/main" id="{8F96BCA7-B985-BE40-89F9-AFABD9516376}"/>
              </a:ext>
            </a:extLst>
          </p:cNvPr>
          <p:cNvSpPr/>
          <p:nvPr/>
        </p:nvSpPr>
        <p:spPr>
          <a:xfrm>
            <a:off x="4199467" y="4148667"/>
            <a:ext cx="3886200" cy="501122"/>
          </a:xfrm>
          <a:custGeom>
            <a:avLst/>
            <a:gdLst>
              <a:gd name="connsiteX0" fmla="*/ 0 w 3886200"/>
              <a:gd name="connsiteY0" fmla="*/ 474133 h 501122"/>
              <a:gd name="connsiteX1" fmla="*/ 2980266 w 3886200"/>
              <a:gd name="connsiteY1" fmla="*/ 448733 h 501122"/>
              <a:gd name="connsiteX2" fmla="*/ 3886200 w 3886200"/>
              <a:gd name="connsiteY2" fmla="*/ 0 h 501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86200" h="501122">
                <a:moveTo>
                  <a:pt x="0" y="474133"/>
                </a:moveTo>
                <a:cubicBezTo>
                  <a:pt x="1166283" y="500944"/>
                  <a:pt x="2332566" y="527755"/>
                  <a:pt x="2980266" y="448733"/>
                </a:cubicBezTo>
                <a:cubicBezTo>
                  <a:pt x="3627966" y="369711"/>
                  <a:pt x="3757083" y="184855"/>
                  <a:pt x="3886200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E1521B0-C501-C040-94F0-0420E8EFD690}"/>
              </a:ext>
            </a:extLst>
          </p:cNvPr>
          <p:cNvSpPr/>
          <p:nvPr/>
        </p:nvSpPr>
        <p:spPr>
          <a:xfrm>
            <a:off x="1238482" y="2185976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86878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3.95062E-6 C 0.01372 0.04846 0.00104 0.27562 0.06094 0.31513 C 0.11823 0.33056 0.29097 0.31945 0.35122 0.31358 C 0.41129 0.30803 0.37726 0.12871 0.42327 0.12377 C 0.479 0.11914 0.6842 0.10803 0.76476 0.11791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247" y="161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46B6C5-35B0-1449-BF06-2D2EEBBA1BB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FCA49C-15EB-C141-96D1-5D1416CA8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27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74F89FA-CDD8-874A-8934-03F66D33B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key problem: How to compute the bit-to-port mapping that </a:t>
            </a:r>
            <a:r>
              <a:rPr lang="en-US" dirty="0">
                <a:solidFill>
                  <a:schemeClr val="accent6"/>
                </a:solidFill>
              </a:rPr>
              <a:t>minimizes</a:t>
            </a:r>
            <a:r>
              <a:rPr lang="en-US" dirty="0"/>
              <a:t> memory occupancy?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478DB5-9A12-7A4F-A0D3-561CE2133732}"/>
              </a:ext>
            </a:extLst>
          </p:cNvPr>
          <p:cNvSpPr/>
          <p:nvPr/>
        </p:nvSpPr>
        <p:spPr>
          <a:xfrm>
            <a:off x="2329491" y="1874091"/>
            <a:ext cx="544207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bit-to-port </a:t>
            </a:r>
            <a:r>
              <a:rPr lang="sv-SE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mapping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sv-SE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2 3 1 0 2 1 3</a:t>
            </a:r>
          </a:p>
          <a:p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2 3 1 0</a:t>
            </a:r>
          </a:p>
          <a:p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        </a:t>
            </a: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0 2 1 3</a:t>
            </a:r>
          </a:p>
          <a:p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   3   </a:t>
            </a: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0 2 1</a:t>
            </a:r>
          </a:p>
          <a:p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       1 0 2    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77F2187-F68C-8648-86E1-8C8475E069ED}"/>
              </a:ext>
            </a:extLst>
          </p:cNvPr>
          <p:cNvSpPr/>
          <p:nvPr/>
        </p:nvSpPr>
        <p:spPr>
          <a:xfrm>
            <a:off x="679663" y="1172670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2 3 1 0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0 2 1 3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3 0 2 1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0 2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C55BD8-E75E-2349-BE1E-437E3DEBD64C}"/>
              </a:ext>
            </a:extLst>
          </p:cNvPr>
          <p:cNvSpPr/>
          <p:nvPr/>
        </p:nvSpPr>
        <p:spPr>
          <a:xfrm>
            <a:off x="1060462" y="3586484"/>
            <a:ext cx="78327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Shortest Common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Supersequence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SCS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 problem 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</a:rPr>
              <a:t>without repetitions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SCS without repetitions is </a:t>
            </a:r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computationally hard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(based on [2])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Dynamic Programming (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DPSCS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 computes optimum in exponential time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3A45C1-2564-FE4B-914E-0A3AA9996C1B}"/>
              </a:ext>
            </a:extLst>
          </p:cNvPr>
          <p:cNvSpPr/>
          <p:nvPr/>
        </p:nvSpPr>
        <p:spPr>
          <a:xfrm>
            <a:off x="2329200" y="1875600"/>
            <a:ext cx="54420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bit-to-port </a:t>
            </a:r>
            <a:r>
              <a:rPr lang="sv-SE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mapping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164333-D6B4-6C48-B7E6-656C62DC5C9D}"/>
              </a:ext>
            </a:extLst>
          </p:cNvPr>
          <p:cNvSpPr txBox="1"/>
          <p:nvPr/>
        </p:nvSpPr>
        <p:spPr>
          <a:xfrm>
            <a:off x="626498" y="4868059"/>
            <a:ext cx="85175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[2 ]T. Jiang, M. Li. On the approximation of shortest common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supersequences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and longest common subsequences. In Journal on Computing.</a:t>
            </a:r>
          </a:p>
        </p:txBody>
      </p:sp>
    </p:spTree>
    <p:extLst>
      <p:ext uri="{BB962C8B-B14F-4D97-AF65-F5344CB8AC3E}">
        <p14:creationId xmlns:p14="http://schemas.microsoft.com/office/powerpoint/2010/main" val="2498308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D08F420-CF84-854D-BBE7-BF39CABDCAA4}"/>
              </a:ext>
            </a:extLst>
          </p:cNvPr>
          <p:cNvSpPr/>
          <p:nvPr/>
        </p:nvSpPr>
        <p:spPr>
          <a:xfrm>
            <a:off x="5236849" y="2935040"/>
            <a:ext cx="474652" cy="56418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BAF818C-3B29-814C-B807-FF521DC253AB}"/>
              </a:ext>
            </a:extLst>
          </p:cNvPr>
          <p:cNvSpPr/>
          <p:nvPr/>
        </p:nvSpPr>
        <p:spPr>
          <a:xfrm>
            <a:off x="6578115" y="1376214"/>
            <a:ext cx="773661" cy="2899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C90DB-C0F5-DD46-818A-20ABBA41C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3" y="251752"/>
            <a:ext cx="7832712" cy="673874"/>
          </a:xfrm>
        </p:spPr>
        <p:txBody>
          <a:bodyPr/>
          <a:lstStyle/>
          <a:p>
            <a:r>
              <a:rPr lang="en-US" dirty="0"/>
              <a:t>Fast-Greedy: a heuristic for solving this specific SCS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576E57-D6B0-FB46-A030-3305DF2CA71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AD82F0C-0E2A-5546-8972-AA94798A63F5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C05549-E21D-AA43-B4A2-E9B57690C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28</a:t>
            </a:fld>
            <a:endParaRPr lang="en-GB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318DD5B-CE3E-DD48-B57C-9AC97F8042D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98288" y="1114814"/>
            <a:ext cx="2321401" cy="3781438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/>
              <a:t>idea</a:t>
            </a:r>
            <a:r>
              <a:rPr lang="en-US" sz="1800" dirty="0"/>
              <a:t>: remove the most frequent left-most element among the longest sequences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800" dirty="0"/>
              <a:t>See the paper for:</a:t>
            </a:r>
          </a:p>
          <a:p>
            <a:r>
              <a:rPr lang="en-US" sz="1800" dirty="0"/>
              <a:t>multi-table optimization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D398DB2-0665-9346-9E0B-FCA2099915BB}"/>
              </a:ext>
            </a:extLst>
          </p:cNvPr>
          <p:cNvSpPr/>
          <p:nvPr/>
        </p:nvSpPr>
        <p:spPr>
          <a:xfrm>
            <a:off x="5213150" y="1902523"/>
            <a:ext cx="965917" cy="31174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E508863-89B5-6545-AA45-D962A31B37F7}"/>
              </a:ext>
            </a:extLst>
          </p:cNvPr>
          <p:cNvSpPr/>
          <p:nvPr/>
        </p:nvSpPr>
        <p:spPr>
          <a:xfrm>
            <a:off x="6578116" y="1902523"/>
            <a:ext cx="773661" cy="2899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841F560-1AA3-3D47-A385-C07709F9AA29}"/>
              </a:ext>
            </a:extLst>
          </p:cNvPr>
          <p:cNvSpPr/>
          <p:nvPr/>
        </p:nvSpPr>
        <p:spPr>
          <a:xfrm>
            <a:off x="7865024" y="1924711"/>
            <a:ext cx="832498" cy="2677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3E8D20A-76E2-CE44-AC72-5E76ADEAEBEC}"/>
              </a:ext>
            </a:extLst>
          </p:cNvPr>
          <p:cNvSpPr/>
          <p:nvPr/>
        </p:nvSpPr>
        <p:spPr>
          <a:xfrm>
            <a:off x="3800883" y="3729975"/>
            <a:ext cx="684533" cy="3297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4BFEE69-6522-F242-A4F4-313CF094116C}"/>
              </a:ext>
            </a:extLst>
          </p:cNvPr>
          <p:cNvSpPr/>
          <p:nvPr/>
        </p:nvSpPr>
        <p:spPr>
          <a:xfrm>
            <a:off x="5236849" y="3790740"/>
            <a:ext cx="474652" cy="2478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A83AC0D-BDBB-744E-80C0-13039A349BC6}"/>
              </a:ext>
            </a:extLst>
          </p:cNvPr>
          <p:cNvSpPr/>
          <p:nvPr/>
        </p:nvSpPr>
        <p:spPr>
          <a:xfrm>
            <a:off x="6578116" y="3211600"/>
            <a:ext cx="553400" cy="31174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15BA542-53E1-1744-A6E9-4F82CFF783C3}"/>
              </a:ext>
            </a:extLst>
          </p:cNvPr>
          <p:cNvSpPr/>
          <p:nvPr/>
        </p:nvSpPr>
        <p:spPr>
          <a:xfrm>
            <a:off x="3795543" y="1126007"/>
            <a:ext cx="1011557" cy="10882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C17BE26-A265-7244-B671-63485D81433C}"/>
              </a:ext>
            </a:extLst>
          </p:cNvPr>
          <p:cNvSpPr txBox="1"/>
          <p:nvPr/>
        </p:nvSpPr>
        <p:spPr>
          <a:xfrm>
            <a:off x="3728402" y="1045522"/>
            <a:ext cx="52700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=2 3 1 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=2 0 1 3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=2 3 0 1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=3 1 2 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remove </a:t>
            </a:r>
            <a:r>
              <a:rPr lang="en-US" b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371A455-77E5-FA4C-8BB7-76346227C9CD}"/>
              </a:ext>
            </a:extLst>
          </p:cNvPr>
          <p:cNvSpPr txBox="1"/>
          <p:nvPr/>
        </p:nvSpPr>
        <p:spPr>
          <a:xfrm>
            <a:off x="5115813" y="1045516"/>
            <a:ext cx="12447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=3 1 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=0 1 3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=3 0 1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=3 1 2 0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remove </a:t>
            </a:r>
            <a:r>
              <a:rPr lang="en-US" b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BD41B3F-B98F-F94F-A4B4-67B4B27A4F09}"/>
              </a:ext>
            </a:extLst>
          </p:cNvPr>
          <p:cNvSpPr txBox="1"/>
          <p:nvPr/>
        </p:nvSpPr>
        <p:spPr>
          <a:xfrm>
            <a:off x="6464466" y="1045937"/>
            <a:ext cx="1286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=1 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=0 1 3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=0 1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=1 2 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remove </a:t>
            </a:r>
            <a:r>
              <a:rPr lang="en-US" b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25E023D-4738-CF45-91B3-5FF9BE31E909}"/>
              </a:ext>
            </a:extLst>
          </p:cNvPr>
          <p:cNvSpPr txBox="1"/>
          <p:nvPr/>
        </p:nvSpPr>
        <p:spPr>
          <a:xfrm>
            <a:off x="7782519" y="1045516"/>
            <a:ext cx="1286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=1 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=1 3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=1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=1 2 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remove </a:t>
            </a:r>
            <a:r>
              <a:rPr lang="en-US" b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7340638-CBC6-F341-BDBF-BC5F16B71B95}"/>
              </a:ext>
            </a:extLst>
          </p:cNvPr>
          <p:cNvSpPr txBox="1"/>
          <p:nvPr/>
        </p:nvSpPr>
        <p:spPr>
          <a:xfrm>
            <a:off x="3747096" y="2898995"/>
            <a:ext cx="1286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=3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 ---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=2 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remove </a:t>
            </a:r>
            <a:r>
              <a:rPr lang="en-US" b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7C92DC6-4DAC-254F-B326-8E49C9DFD98B}"/>
              </a:ext>
            </a:extLst>
          </p:cNvPr>
          <p:cNvSpPr txBox="1"/>
          <p:nvPr/>
        </p:nvSpPr>
        <p:spPr>
          <a:xfrm>
            <a:off x="5176574" y="2898596"/>
            <a:ext cx="1286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=3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 ---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=0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remove </a:t>
            </a:r>
            <a:r>
              <a:rPr lang="en-US" b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8E5A6A-221F-DB42-9CCE-002F118B0D49}"/>
              </a:ext>
            </a:extLst>
          </p:cNvPr>
          <p:cNvSpPr txBox="1"/>
          <p:nvPr/>
        </p:nvSpPr>
        <p:spPr>
          <a:xfrm>
            <a:off x="6536466" y="2898596"/>
            <a:ext cx="1286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 ---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=3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 ---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 ---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remove </a:t>
            </a:r>
            <a:r>
              <a:rPr lang="en-US" b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5BB2B22C-DBBB-814E-9090-B69F2A447950}"/>
              </a:ext>
            </a:extLst>
          </p:cNvPr>
          <p:cNvSpPr/>
          <p:nvPr/>
        </p:nvSpPr>
        <p:spPr>
          <a:xfrm>
            <a:off x="3728394" y="803067"/>
            <a:ext cx="5232599" cy="311747"/>
          </a:xfrm>
          <a:prstGeom prst="rightArrow">
            <a:avLst>
              <a:gd name="adj1" fmla="val 34363"/>
              <a:gd name="adj2" fmla="val 6954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B85E9859-C3C4-7940-9C15-6205B716345D}"/>
              </a:ext>
            </a:extLst>
          </p:cNvPr>
          <p:cNvSpPr/>
          <p:nvPr/>
        </p:nvSpPr>
        <p:spPr>
          <a:xfrm>
            <a:off x="3728394" y="2630521"/>
            <a:ext cx="4094432" cy="311747"/>
          </a:xfrm>
          <a:prstGeom prst="rightArrow">
            <a:avLst>
              <a:gd name="adj1" fmla="val 34363"/>
              <a:gd name="adj2" fmla="val 6954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0F81FBC-6E42-5E47-A8A2-ABC1DCDB1FD9}"/>
              </a:ext>
            </a:extLst>
          </p:cNvPr>
          <p:cNvSpPr/>
          <p:nvPr/>
        </p:nvSpPr>
        <p:spPr>
          <a:xfrm>
            <a:off x="8868222" y="803066"/>
            <a:ext cx="45719" cy="56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6E981C2-3E53-7C40-B81E-04F711729811}"/>
              </a:ext>
            </a:extLst>
          </p:cNvPr>
          <p:cNvSpPr/>
          <p:nvPr/>
        </p:nvSpPr>
        <p:spPr>
          <a:xfrm>
            <a:off x="8790835" y="744450"/>
            <a:ext cx="45719" cy="56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2FC50894-BEFC-8D4D-9FDE-2C0ABAAE1B10}"/>
              </a:ext>
            </a:extLst>
          </p:cNvPr>
          <p:cNvSpPr/>
          <p:nvPr/>
        </p:nvSpPr>
        <p:spPr>
          <a:xfrm>
            <a:off x="8697521" y="794304"/>
            <a:ext cx="45719" cy="56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F26397A-852C-7D49-9A3B-6141AE8FF282}"/>
              </a:ext>
            </a:extLst>
          </p:cNvPr>
          <p:cNvSpPr/>
          <p:nvPr/>
        </p:nvSpPr>
        <p:spPr>
          <a:xfrm>
            <a:off x="8579330" y="817593"/>
            <a:ext cx="70596" cy="3558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448F3F9-532E-2B4E-92A4-3BD4221C847E}"/>
              </a:ext>
            </a:extLst>
          </p:cNvPr>
          <p:cNvSpPr/>
          <p:nvPr/>
        </p:nvSpPr>
        <p:spPr>
          <a:xfrm>
            <a:off x="8437286" y="818136"/>
            <a:ext cx="45719" cy="2267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36189EE-87F6-3F4C-8219-36F3B07B160D}"/>
              </a:ext>
            </a:extLst>
          </p:cNvPr>
          <p:cNvSpPr/>
          <p:nvPr/>
        </p:nvSpPr>
        <p:spPr>
          <a:xfrm>
            <a:off x="4018133" y="2664330"/>
            <a:ext cx="47584" cy="2214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12860C9-B4AF-AE48-9C4A-0E5C62095B6A}"/>
              </a:ext>
            </a:extLst>
          </p:cNvPr>
          <p:cNvSpPr/>
          <p:nvPr/>
        </p:nvSpPr>
        <p:spPr>
          <a:xfrm>
            <a:off x="3924819" y="2706233"/>
            <a:ext cx="47584" cy="2214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F90C8AA-EE9E-7D46-9ECE-DBD65253E4AD}"/>
              </a:ext>
            </a:extLst>
          </p:cNvPr>
          <p:cNvSpPr/>
          <p:nvPr/>
        </p:nvSpPr>
        <p:spPr>
          <a:xfrm>
            <a:off x="3846383" y="2713620"/>
            <a:ext cx="47584" cy="2214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9CB05F7-200F-FC47-9062-78FB104A3722}"/>
              </a:ext>
            </a:extLst>
          </p:cNvPr>
          <p:cNvSpPr/>
          <p:nvPr/>
        </p:nvSpPr>
        <p:spPr>
          <a:xfrm>
            <a:off x="3767947" y="2714163"/>
            <a:ext cx="47584" cy="2214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6B0B454-4B90-F04E-8C3C-09BD155DDEDD}"/>
              </a:ext>
            </a:extLst>
          </p:cNvPr>
          <p:cNvSpPr txBox="1"/>
          <p:nvPr/>
        </p:nvSpPr>
        <p:spPr>
          <a:xfrm>
            <a:off x="4507992" y="4375924"/>
            <a:ext cx="852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SCS =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6FE94C6-06A8-7549-83FA-1DCC3E375205}"/>
              </a:ext>
            </a:extLst>
          </p:cNvPr>
          <p:cNvSpPr txBox="1"/>
          <p:nvPr/>
        </p:nvSpPr>
        <p:spPr>
          <a:xfrm>
            <a:off x="5166933" y="4378351"/>
            <a:ext cx="21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solidFill>
                  <a:schemeClr val="accent6"/>
                </a:solidFill>
                <a:latin typeface="+mn-lt"/>
              </a:rPr>
              <a:t>2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2665B08-DC5C-8942-85D2-9477355634A7}"/>
              </a:ext>
            </a:extLst>
          </p:cNvPr>
          <p:cNvSpPr txBox="1"/>
          <p:nvPr/>
        </p:nvSpPr>
        <p:spPr>
          <a:xfrm>
            <a:off x="5438454" y="4374246"/>
            <a:ext cx="21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solidFill>
                  <a:schemeClr val="accent6"/>
                </a:solidFill>
                <a:latin typeface="+mn-lt"/>
              </a:rPr>
              <a:t>3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DE7952D-986B-B143-9A9B-7709CD61A14B}"/>
              </a:ext>
            </a:extLst>
          </p:cNvPr>
          <p:cNvSpPr txBox="1"/>
          <p:nvPr/>
        </p:nvSpPr>
        <p:spPr>
          <a:xfrm>
            <a:off x="5711500" y="4371819"/>
            <a:ext cx="2111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solidFill>
                  <a:schemeClr val="accent6"/>
                </a:solidFill>
                <a:latin typeface="+mn-lt"/>
              </a:rPr>
              <a:t>0  1  2  0  3</a:t>
            </a:r>
          </a:p>
        </p:txBody>
      </p:sp>
    </p:spTree>
    <p:extLst>
      <p:ext uri="{BB962C8B-B14F-4D97-AF65-F5344CB8AC3E}">
        <p14:creationId xmlns:p14="http://schemas.microsoft.com/office/powerpoint/2010/main" val="419485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8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51" grpId="0" animBg="1"/>
      <p:bldP spid="52" grpId="0"/>
      <p:bldP spid="53" grpId="0"/>
      <p:bldP spid="54" grpId="0"/>
      <p:bldP spid="55" grpId="0"/>
      <p:bldP spid="56" grpId="0"/>
      <p:bldP spid="57" grpId="0"/>
      <p:bldP spid="58" grpId="0"/>
      <p:bldP spid="60" grpId="0" animBg="1"/>
      <p:bldP spid="61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/>
      <p:bldP spid="72" grpId="0"/>
      <p:bldP spid="73" grpId="0"/>
      <p:bldP spid="7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328FBA-87C3-BC4C-8BFE-4CC4E3F9ED0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CCE5BC-1909-6342-94C3-4EB999304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29</a:t>
            </a:fld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C81A7-B4E5-DC4B-AF02-48F7AEB392C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62000" y="775515"/>
            <a:ext cx="5283936" cy="3612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P4-based implementations:</a:t>
            </a:r>
          </a:p>
          <a:p>
            <a:r>
              <a:rPr lang="en-US" dirty="0"/>
              <a:t>implemented different FRR mechanisms in P4 using PURR  (e.g., F10 [1], </a:t>
            </a:r>
            <a:r>
              <a:rPr lang="en-US" dirty="0" err="1"/>
              <a:t>arborescences</a:t>
            </a:r>
            <a:r>
              <a:rPr lang="en-US" dirty="0"/>
              <a:t> [2], BFS, DFS, rotor router [3])</a:t>
            </a:r>
          </a:p>
          <a:p>
            <a:r>
              <a:rPr lang="en-US" dirty="0"/>
              <a:t>compiled on Tofino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FPGA-based implementation:</a:t>
            </a:r>
          </a:p>
          <a:p>
            <a:r>
              <a:rPr lang="en-US" dirty="0"/>
              <a:t>implemented PURR on the </a:t>
            </a:r>
            <a:r>
              <a:rPr lang="en-US" dirty="0" err="1"/>
              <a:t>NetFPGA</a:t>
            </a:r>
            <a:r>
              <a:rPr lang="en-US" dirty="0"/>
              <a:t>-SUME platform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0E29002-F8A3-BD4B-9219-D5E173542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feasibility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220C81-9911-2640-9578-951281518E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0800" y="1233777"/>
            <a:ext cx="1001088" cy="1001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6848D2-D499-5441-912A-00504C1F5A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342" y="3006548"/>
            <a:ext cx="1490004" cy="4172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6A4976-71C0-2141-8CAF-D2A1B5503F56}"/>
              </a:ext>
            </a:extLst>
          </p:cNvPr>
          <p:cNvSpPr txBox="1"/>
          <p:nvPr/>
        </p:nvSpPr>
        <p:spPr>
          <a:xfrm>
            <a:off x="795572" y="4525593"/>
            <a:ext cx="7552857" cy="577081"/>
          </a:xfrm>
          <a:prstGeom prst="rect">
            <a:avLst/>
          </a:prstGeom>
          <a:solidFill>
            <a:schemeClr val="bg1"/>
          </a:solidFill>
          <a:ln w="12700">
            <a:solidFill>
              <a:srgbClr val="4472C4"/>
            </a:solidFill>
          </a:ln>
        </p:spPr>
        <p:txBody>
          <a:bodyPr wrap="square" rtlCol="0">
            <a:spAutoFit/>
          </a:bodyPr>
          <a:lstStyle/>
          <a:p>
            <a:r>
              <a:rPr lang="sv-SE" sz="1050" dirty="0">
                <a:latin typeface="Calibri" panose="020F0502020204030204" pitchFamily="34" charset="0"/>
                <a:cs typeface="Calibri" panose="020F0502020204030204" pitchFamily="34" charset="0"/>
              </a:rPr>
              <a:t>[1] 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V. Liu et al. "F10: A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Fault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-Tolerant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Engineered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" in NSDI 2013</a:t>
            </a:r>
          </a:p>
          <a:p>
            <a:r>
              <a:rPr lang="sv-SE" sz="1050" dirty="0">
                <a:latin typeface="Calibri" panose="020F0502020204030204" pitchFamily="34" charset="0"/>
                <a:cs typeface="Calibri" panose="020F0502020204030204" pitchFamily="34" charset="0"/>
              </a:rPr>
              <a:t>[2] 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M. Chiesa et al. "On the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Resiliency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Randomized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Routing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Against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Multiple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Edge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Failures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" in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Transactions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on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Networking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2016</a:t>
            </a:r>
          </a:p>
          <a:p>
            <a:r>
              <a:rPr lang="sv-SE" sz="1050" dirty="0">
                <a:latin typeface="Calibri" panose="020F0502020204030204" pitchFamily="34" charset="0"/>
                <a:cs typeface="Calibri" panose="020F0502020204030204" pitchFamily="34" charset="0"/>
              </a:rPr>
              <a:t>[3]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Borokhovich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et al ””Graph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exploration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algorithms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” in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HotSDN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2013</a:t>
            </a:r>
          </a:p>
        </p:txBody>
      </p:sp>
    </p:spTree>
    <p:extLst>
      <p:ext uri="{BB962C8B-B14F-4D97-AF65-F5344CB8AC3E}">
        <p14:creationId xmlns:p14="http://schemas.microsoft.com/office/powerpoint/2010/main" val="3210711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22BA93-5FBD-5549-AA6E-503189CA315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8B94F1-1438-AF40-AA31-638F3E72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6058E8E-9F07-994B-B745-5D13FCCA9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3" y="251752"/>
            <a:ext cx="7992097" cy="673874"/>
          </a:xfrm>
        </p:spPr>
        <p:txBody>
          <a:bodyPr/>
          <a:lstStyle/>
          <a:p>
            <a:r>
              <a:rPr lang="en-US" dirty="0"/>
              <a:t>Network </a:t>
            </a:r>
            <a:r>
              <a:rPr lang="en-US" dirty="0">
                <a:solidFill>
                  <a:schemeClr val="accent6"/>
                </a:solidFill>
              </a:rPr>
              <a:t>resilience</a:t>
            </a:r>
            <a:r>
              <a:rPr lang="en-US" dirty="0"/>
              <a:t> is a </a:t>
            </a:r>
            <a:r>
              <a:rPr lang="en-US" dirty="0">
                <a:solidFill>
                  <a:schemeClr val="accent6"/>
                </a:solidFill>
              </a:rPr>
              <a:t>key </a:t>
            </a:r>
            <a:r>
              <a:rPr lang="en-US" dirty="0"/>
              <a:t>yet challenging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property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586103-6D66-BB4B-B540-16483CE3BE66}"/>
              </a:ext>
            </a:extLst>
          </p:cNvPr>
          <p:cNvSpPr txBox="1"/>
          <p:nvPr/>
        </p:nvSpPr>
        <p:spPr>
          <a:xfrm>
            <a:off x="859536" y="4891748"/>
            <a:ext cx="51023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Image credits: route by Philipp </a:t>
            </a:r>
            <a:r>
              <a:rPr lang="en-US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Petzka</a:t>
            </a:r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from the Noun Project</a:t>
            </a:r>
          </a:p>
        </p:txBody>
      </p:sp>
      <p:pic>
        <p:nvPicPr>
          <p:cNvPr id="36" name="Graphic 35">
            <a:extLst>
              <a:ext uri="{FF2B5EF4-FFF2-40B4-BE49-F238E27FC236}">
                <a16:creationId xmlns:a16="http://schemas.microsoft.com/office/drawing/2014/main" id="{D2843EBF-4809-9E40-8478-241B4456B7D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t="-1" b="15055"/>
          <a:stretch/>
        </p:blipFill>
        <p:spPr>
          <a:xfrm>
            <a:off x="3773259" y="1331002"/>
            <a:ext cx="1847597" cy="199362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EEF5C60-5B8E-2E4D-871F-D52CAE500932}"/>
              </a:ext>
            </a:extLst>
          </p:cNvPr>
          <p:cNvSpPr txBox="1"/>
          <p:nvPr/>
        </p:nvSpPr>
        <p:spPr>
          <a:xfrm>
            <a:off x="1691148" y="2955297"/>
            <a:ext cx="60370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High resilience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E2CEE5-97C0-0F43-BF29-157DDA43E50A}"/>
              </a:ext>
            </a:extLst>
          </p:cNvPr>
          <p:cNvSpPr txBox="1"/>
          <p:nvPr/>
        </p:nvSpPr>
        <p:spPr>
          <a:xfrm>
            <a:off x="3024554" y="3679533"/>
            <a:ext cx="3305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+mn-lt"/>
              </a:rPr>
              <a:t>Why is it that hard?</a:t>
            </a:r>
          </a:p>
        </p:txBody>
      </p:sp>
    </p:spTree>
    <p:extLst>
      <p:ext uri="{BB962C8B-B14F-4D97-AF65-F5344CB8AC3E}">
        <p14:creationId xmlns:p14="http://schemas.microsoft.com/office/powerpoint/2010/main" val="358347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328FBA-87C3-BC4C-8BFE-4CC4E3F9ED0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CCE5BC-1909-6342-94C3-4EB999304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30</a:t>
            </a:fld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C81A7-B4E5-DC4B-AF02-48F7AEB392C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61999" y="1112400"/>
            <a:ext cx="5660533" cy="395459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Two </a:t>
            </a:r>
            <a:r>
              <a:rPr lang="en-US" dirty="0" err="1"/>
              <a:t>subquestions</a:t>
            </a:r>
            <a:r>
              <a:rPr lang="en-US" dirty="0"/>
              <a:t>:</a:t>
            </a:r>
          </a:p>
          <a:p>
            <a:pPr marL="342900" indent="-342900">
              <a:buAutoNum type="arabicPeriod"/>
            </a:pPr>
            <a:r>
              <a:rPr lang="en-US" dirty="0"/>
              <a:t>How much memory does PURR save?</a:t>
            </a:r>
          </a:p>
          <a:p>
            <a:pPr marL="342900" indent="-342900">
              <a:buAutoNum type="arabicPeriod"/>
            </a:pPr>
            <a:r>
              <a:rPr lang="en-US" dirty="0"/>
              <a:t>How does performance in a datacenter vary depending on how one implements a FRR primitive?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the paper for:</a:t>
            </a:r>
          </a:p>
          <a:p>
            <a:r>
              <a:rPr lang="en-US" dirty="0"/>
              <a:t>multi-table optimization</a:t>
            </a:r>
          </a:p>
          <a:p>
            <a:r>
              <a:rPr lang="en-US" dirty="0"/>
              <a:t>random vs tree-based FRR sequences</a:t>
            </a:r>
          </a:p>
          <a:p>
            <a:r>
              <a:rPr lang="en-US" dirty="0"/>
              <a:t>FPGA chip occupancy</a:t>
            </a:r>
          </a:p>
          <a:p>
            <a:r>
              <a:rPr lang="en-US" dirty="0"/>
              <a:t>low-size FRR sequences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0E29002-F8A3-BD4B-9219-D5E173542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How does the </a:t>
            </a:r>
            <a:r>
              <a:rPr lang="en-US" dirty="0">
                <a:solidFill>
                  <a:schemeClr val="accent6"/>
                </a:solidFill>
              </a:rPr>
              <a:t>FRR implementation</a:t>
            </a:r>
            <a:r>
              <a:rPr lang="en-US" dirty="0"/>
              <a:t> impact </a:t>
            </a:r>
            <a:r>
              <a:rPr lang="en-US" dirty="0">
                <a:solidFill>
                  <a:schemeClr val="accent6"/>
                </a:solidFill>
              </a:rPr>
              <a:t>memory</a:t>
            </a:r>
            <a:r>
              <a:rPr lang="en-US" dirty="0"/>
              <a:t> and </a:t>
            </a:r>
            <a:r>
              <a:rPr lang="en-US" dirty="0">
                <a:solidFill>
                  <a:schemeClr val="accent6"/>
                </a:solidFill>
              </a:rPr>
              <a:t>performance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9468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3C7B00-3A1D-8749-8C7A-A1744CB6C32F}"/>
              </a:ext>
            </a:extLst>
          </p:cNvPr>
          <p:cNvSpPr/>
          <p:nvPr/>
        </p:nvSpPr>
        <p:spPr>
          <a:xfrm>
            <a:off x="1346346" y="1892067"/>
            <a:ext cx="2268921" cy="58866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CF2C7A-0920-AA4E-A1BC-8CCEBBCF5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memory does PURR save? </a:t>
            </a:r>
            <a:br>
              <a:rPr lang="en-US" dirty="0"/>
            </a:br>
            <a:r>
              <a:rPr lang="en-US" dirty="0"/>
              <a:t>The “circular sequences” case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C8057D-456B-7444-933D-B08CDB506AA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AD82F0C-0E2A-5546-8972-AA94798A63F5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3A619D-64E3-324E-A207-937CADED1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31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E9BE19-DDEE-3E49-912D-6E7B8B2E3A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Input:</a:t>
            </a:r>
          </a:p>
          <a:p>
            <a:r>
              <a:rPr lang="en-US" sz="2000" dirty="0"/>
              <a:t>switch with k ports</a:t>
            </a:r>
          </a:p>
          <a:p>
            <a:r>
              <a:rPr lang="en-US" sz="2000" dirty="0"/>
              <a:t>10 circular set of FRR sequences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“Duplication TCAM” FRR:</a:t>
            </a:r>
          </a:p>
          <a:p>
            <a:r>
              <a:rPr lang="en-US" sz="2000" i="1" dirty="0"/>
              <a:t>k</a:t>
            </a:r>
            <a:r>
              <a:rPr lang="en-US" sz="2000" i="1" baseline="30000" dirty="0"/>
              <a:t>2</a:t>
            </a:r>
            <a:r>
              <a:rPr lang="en-US" sz="2000" dirty="0"/>
              <a:t> number of TCAM entries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With PURR encoding:</a:t>
            </a:r>
          </a:p>
          <a:p>
            <a:r>
              <a:rPr lang="en-US" sz="2000" i="1" dirty="0"/>
              <a:t>k-1</a:t>
            </a:r>
            <a:r>
              <a:rPr lang="en-US" sz="2000" dirty="0"/>
              <a:t> number of TCAM entries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7D9F2E-4F1C-AC4F-B63C-180EAF674045}"/>
              </a:ext>
            </a:extLst>
          </p:cNvPr>
          <p:cNvCxnSpPr>
            <a:cxnSpLocks/>
          </p:cNvCxnSpPr>
          <p:nvPr/>
        </p:nvCxnSpPr>
        <p:spPr>
          <a:xfrm>
            <a:off x="3706582" y="2378981"/>
            <a:ext cx="863409" cy="6738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21A8FFC-5E53-6F4D-86FC-8E88B1179DD1}"/>
              </a:ext>
            </a:extLst>
          </p:cNvPr>
          <p:cNvSpPr txBox="1"/>
          <p:nvPr/>
        </p:nvSpPr>
        <p:spPr>
          <a:xfrm>
            <a:off x="4338007" y="2985298"/>
            <a:ext cx="33077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41750">
              <a:buFont typeface="Arial" panose="020B0604020202020204" pitchFamily="34" charset="0"/>
              <a:buChar char="•"/>
            </a:pP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10 Top-</a:t>
            </a:r>
            <a:r>
              <a:rPr lang="sv-SE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-Rack </a:t>
            </a:r>
            <a:r>
              <a:rPr lang="sv-SE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switches</a:t>
            </a: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 in a datacenter </a:t>
            </a:r>
            <a:r>
              <a:rPr lang="sv-SE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 F10 FRR [nsdi-13]</a:t>
            </a:r>
          </a:p>
          <a:p>
            <a:pPr marL="285750" indent="-141750">
              <a:buFont typeface="Arial" panose="020B0604020202020204" pitchFamily="34" charset="0"/>
              <a:buChar char="•"/>
            </a:pP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10 destinations </a:t>
            </a:r>
            <a:r>
              <a:rPr lang="sv-SE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sv-SE" sz="1600" i="1" dirty="0"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k </a:t>
            </a:r>
            <a:r>
              <a:rPr lang="sv-SE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arc</a:t>
            </a: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-disjoint</a:t>
            </a:r>
            <a:r>
              <a:rPr lang="sv-SE" sz="1600" i="1" dirty="0">
                <a:latin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 FRR </a:t>
            </a:r>
            <a:r>
              <a:rPr lang="sv-SE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mechanism</a:t>
            </a:r>
            <a:r>
              <a:rPr lang="sv-SE" sz="1600" dirty="0">
                <a:latin typeface="Calibri" panose="020F0502020204030204" pitchFamily="34" charset="0"/>
                <a:cs typeface="Calibri" panose="020F0502020204030204" pitchFamily="34" charset="0"/>
              </a:rPr>
              <a:t> [ton-16]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3F5B91-5536-5942-BB18-CCF2BB998200}"/>
              </a:ext>
            </a:extLst>
          </p:cNvPr>
          <p:cNvSpPr txBox="1"/>
          <p:nvPr/>
        </p:nvSpPr>
        <p:spPr>
          <a:xfrm>
            <a:off x="748930" y="4691212"/>
            <a:ext cx="7552857" cy="430887"/>
          </a:xfrm>
          <a:prstGeom prst="rect">
            <a:avLst/>
          </a:prstGeom>
          <a:solidFill>
            <a:schemeClr val="bg1"/>
          </a:solidFill>
          <a:ln w="12700">
            <a:solidFill>
              <a:srgbClr val="4472C4"/>
            </a:solidFill>
          </a:ln>
        </p:spPr>
        <p:txBody>
          <a:bodyPr wrap="square" rtlCol="0">
            <a:spAutoFit/>
          </a:bodyPr>
          <a:lstStyle/>
          <a:p>
            <a:r>
              <a:rPr lang="sv-SE" sz="1050" dirty="0">
                <a:latin typeface="Calibri" panose="020F0502020204030204" pitchFamily="34" charset="0"/>
                <a:cs typeface="Calibri" panose="020F0502020204030204" pitchFamily="34" charset="0"/>
              </a:rPr>
              <a:t>[nsdi-13] 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V. Liu et al. "F10: A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Fault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-Tolerant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Engineered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" in NSDI 2013</a:t>
            </a:r>
          </a:p>
          <a:p>
            <a:r>
              <a:rPr lang="sv-SE" sz="1050" dirty="0">
                <a:latin typeface="Calibri" panose="020F0502020204030204" pitchFamily="34" charset="0"/>
                <a:cs typeface="Calibri" panose="020F0502020204030204" pitchFamily="34" charset="0"/>
              </a:rPr>
              <a:t>[ton-16] 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M. Chiesa et al. "On the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Resiliency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Randomized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Routing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Against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Multiple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Edge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Failures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" in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Transactions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on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Networking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2016</a:t>
            </a:r>
          </a:p>
        </p:txBody>
      </p:sp>
    </p:spTree>
    <p:extLst>
      <p:ext uri="{BB962C8B-B14F-4D97-AF65-F5344CB8AC3E}">
        <p14:creationId xmlns:p14="http://schemas.microsoft.com/office/powerpoint/2010/main" val="19127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1"/>
      <p:bldP spid="10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F2C7A-0920-AA4E-A1BC-8CCEBBCF5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memory does PURR save? </a:t>
            </a:r>
            <a:br>
              <a:rPr lang="en-US" dirty="0"/>
            </a:br>
            <a:r>
              <a:rPr lang="en-US" dirty="0"/>
              <a:t>The “circular sequences” case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C8057D-456B-7444-933D-B08CDB506AA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AD82F0C-0E2A-5546-8972-AA94798A63F5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3A619D-64E3-324E-A207-937CADED1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32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E9BE19-DDEE-3E49-912D-6E7B8B2E3A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Input:</a:t>
            </a:r>
          </a:p>
          <a:p>
            <a:r>
              <a:rPr lang="en-US" sz="2000" dirty="0"/>
              <a:t>switch with k ports</a:t>
            </a:r>
          </a:p>
          <a:p>
            <a:r>
              <a:rPr lang="en-US" sz="2000" dirty="0"/>
              <a:t>10 circular set of FRR sequences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“Duplication TCAM” FRR:</a:t>
            </a:r>
          </a:p>
          <a:p>
            <a:r>
              <a:rPr lang="en-US" sz="2000" i="1" dirty="0"/>
              <a:t>k</a:t>
            </a:r>
            <a:r>
              <a:rPr lang="en-US" sz="2000" i="1" baseline="30000" dirty="0"/>
              <a:t>2</a:t>
            </a:r>
            <a:r>
              <a:rPr lang="en-US" sz="2000" dirty="0"/>
              <a:t> number of TCAM entries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With PURR encoding:</a:t>
            </a:r>
          </a:p>
          <a:p>
            <a:r>
              <a:rPr lang="en-US" sz="2000" i="1" dirty="0"/>
              <a:t>k-1</a:t>
            </a:r>
            <a:r>
              <a:rPr lang="en-US" sz="2000" dirty="0"/>
              <a:t> number of TCAM entries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D7E2AB-A1D2-EF44-BDBC-A6D12AB401A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For k = 24</a:t>
            </a:r>
          </a:p>
          <a:p>
            <a:r>
              <a:rPr lang="en-US" sz="2000" b="1" dirty="0">
                <a:solidFill>
                  <a:srgbClr val="92D050"/>
                </a:solidFill>
              </a:rPr>
              <a:t>92%</a:t>
            </a:r>
            <a:r>
              <a:rPr lang="en-US" sz="2000" dirty="0"/>
              <a:t> less TCAM entries</a:t>
            </a:r>
          </a:p>
          <a:p>
            <a:r>
              <a:rPr lang="en-US" sz="2000" dirty="0"/>
              <a:t>470 instead of 5.760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For k = 48</a:t>
            </a:r>
          </a:p>
          <a:p>
            <a:r>
              <a:rPr lang="en-US" sz="2000" b="1" dirty="0">
                <a:solidFill>
                  <a:srgbClr val="92D050"/>
                </a:solidFill>
              </a:rPr>
              <a:t>96%</a:t>
            </a:r>
            <a:r>
              <a:rPr lang="en-US" sz="2000" dirty="0"/>
              <a:t> less TCAM entries</a:t>
            </a:r>
          </a:p>
          <a:p>
            <a:r>
              <a:rPr lang="en-US" sz="2000" dirty="0"/>
              <a:t>950 instead of 23.040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3F5B91-5536-5942-BB18-CCF2BB998200}"/>
              </a:ext>
            </a:extLst>
          </p:cNvPr>
          <p:cNvSpPr txBox="1"/>
          <p:nvPr/>
        </p:nvSpPr>
        <p:spPr>
          <a:xfrm>
            <a:off x="748930" y="4691212"/>
            <a:ext cx="7552857" cy="430887"/>
          </a:xfrm>
          <a:prstGeom prst="rect">
            <a:avLst/>
          </a:prstGeom>
          <a:solidFill>
            <a:schemeClr val="bg1"/>
          </a:solidFill>
          <a:ln w="12700">
            <a:solidFill>
              <a:srgbClr val="4472C4"/>
            </a:solidFill>
          </a:ln>
        </p:spPr>
        <p:txBody>
          <a:bodyPr wrap="square" rtlCol="0">
            <a:spAutoFit/>
          </a:bodyPr>
          <a:lstStyle/>
          <a:p>
            <a:r>
              <a:rPr lang="sv-SE" sz="1050" dirty="0">
                <a:latin typeface="Calibri" panose="020F0502020204030204" pitchFamily="34" charset="0"/>
                <a:cs typeface="Calibri" panose="020F0502020204030204" pitchFamily="34" charset="0"/>
              </a:rPr>
              <a:t>[nsdi-13] 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V. Liu et al. "F10: A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Fault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-Tolerant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Engineered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" in NSDI 2013</a:t>
            </a:r>
          </a:p>
          <a:p>
            <a:r>
              <a:rPr lang="sv-SE" sz="1050" dirty="0">
                <a:latin typeface="Calibri" panose="020F0502020204030204" pitchFamily="34" charset="0"/>
                <a:cs typeface="Calibri" panose="020F0502020204030204" pitchFamily="34" charset="0"/>
              </a:rPr>
              <a:t>[ton-16] 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M. Chiesa et al. "On the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Resiliency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Randomized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Routing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Against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Multiple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Edge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Failures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" in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Transactions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on </a:t>
            </a:r>
            <a:r>
              <a:rPr lang="sv-SE" sz="1050" i="1" dirty="0" err="1">
                <a:latin typeface="Calibri" panose="020F0502020204030204" pitchFamily="34" charset="0"/>
                <a:cs typeface="Calibri" panose="020F0502020204030204" pitchFamily="34" charset="0"/>
              </a:rPr>
              <a:t>Networking</a:t>
            </a:r>
            <a:r>
              <a:rPr lang="sv-SE" sz="1050" i="1" dirty="0">
                <a:latin typeface="Calibri" panose="020F0502020204030204" pitchFamily="34" charset="0"/>
                <a:cs typeface="Calibri" panose="020F0502020204030204" pitchFamily="34" charset="0"/>
              </a:rPr>
              <a:t> 2016</a:t>
            </a:r>
          </a:p>
        </p:txBody>
      </p:sp>
    </p:spTree>
    <p:extLst>
      <p:ext uri="{BB962C8B-B14F-4D97-AF65-F5344CB8AC3E}">
        <p14:creationId xmlns:p14="http://schemas.microsoft.com/office/powerpoint/2010/main" val="410295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21C437-5BBA-5046-BCB5-03623C4C35F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EF093A-A6E3-7847-93EB-5C61580F5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33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B8E274-E464-E649-9B20-2A6F358EF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memory does PURR save? </a:t>
            </a:r>
            <a:br>
              <a:rPr lang="en-US" dirty="0"/>
            </a:br>
            <a:r>
              <a:rPr lang="en-US" dirty="0"/>
              <a:t>Fast-greedy performs </a:t>
            </a:r>
            <a:r>
              <a:rPr lang="en-US" dirty="0">
                <a:solidFill>
                  <a:schemeClr val="accent6"/>
                </a:solidFill>
              </a:rPr>
              <a:t>close </a:t>
            </a:r>
            <a:r>
              <a:rPr lang="en-US" dirty="0"/>
              <a:t>to the</a:t>
            </a:r>
            <a:r>
              <a:rPr lang="en-US" dirty="0">
                <a:solidFill>
                  <a:schemeClr val="accent6"/>
                </a:solidFill>
              </a:rPr>
              <a:t> optimum 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DBCB80A-473B-9B4E-92C4-2DDA1682CDCF}"/>
              </a:ext>
            </a:extLst>
          </p:cNvPr>
          <p:cNvCxnSpPr/>
          <p:nvPr/>
        </p:nvCxnSpPr>
        <p:spPr>
          <a:xfrm>
            <a:off x="753182" y="1480162"/>
            <a:ext cx="3636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8F836C75-EAE7-C54D-B749-24E4DCEAD6B9}"/>
              </a:ext>
            </a:extLst>
          </p:cNvPr>
          <p:cNvCxnSpPr/>
          <p:nvPr/>
        </p:nvCxnSpPr>
        <p:spPr>
          <a:xfrm>
            <a:off x="759805" y="1865816"/>
            <a:ext cx="3636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F30D7A9D-DFE3-0545-BE5E-7634E75993D5}"/>
              </a:ext>
            </a:extLst>
          </p:cNvPr>
          <p:cNvCxnSpPr/>
          <p:nvPr/>
        </p:nvCxnSpPr>
        <p:spPr>
          <a:xfrm>
            <a:off x="753084" y="2256850"/>
            <a:ext cx="3636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5933EAD-6E1C-4544-9C1F-26BB5D07A915}"/>
              </a:ext>
            </a:extLst>
          </p:cNvPr>
          <p:cNvCxnSpPr>
            <a:cxnSpLocks/>
          </p:cNvCxnSpPr>
          <p:nvPr/>
        </p:nvCxnSpPr>
        <p:spPr>
          <a:xfrm>
            <a:off x="1356864" y="1279668"/>
            <a:ext cx="0" cy="136800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1667ADD-46BB-D944-8C55-D016F7C04A65}"/>
              </a:ext>
            </a:extLst>
          </p:cNvPr>
          <p:cNvCxnSpPr>
            <a:cxnSpLocks/>
          </p:cNvCxnSpPr>
          <p:nvPr/>
        </p:nvCxnSpPr>
        <p:spPr>
          <a:xfrm>
            <a:off x="1971680" y="1279668"/>
            <a:ext cx="0" cy="136800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68F505F3-8520-6D4C-AFF8-4295733F88BC}"/>
              </a:ext>
            </a:extLst>
          </p:cNvPr>
          <p:cNvCxnSpPr>
            <a:cxnSpLocks/>
          </p:cNvCxnSpPr>
          <p:nvPr/>
        </p:nvCxnSpPr>
        <p:spPr>
          <a:xfrm>
            <a:off x="2586368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60857190-9D65-1945-AFB0-1082A52E5A38}"/>
              </a:ext>
            </a:extLst>
          </p:cNvPr>
          <p:cNvCxnSpPr>
            <a:cxnSpLocks/>
          </p:cNvCxnSpPr>
          <p:nvPr/>
        </p:nvCxnSpPr>
        <p:spPr>
          <a:xfrm>
            <a:off x="3201280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31BD75C0-CF68-054F-A88E-4406883D064E}"/>
              </a:ext>
            </a:extLst>
          </p:cNvPr>
          <p:cNvCxnSpPr>
            <a:cxnSpLocks/>
          </p:cNvCxnSpPr>
          <p:nvPr/>
        </p:nvCxnSpPr>
        <p:spPr>
          <a:xfrm>
            <a:off x="3809581" y="1279668"/>
            <a:ext cx="0" cy="136800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7308E40E-B90C-F04E-B95B-3EE9744BA05F}"/>
              </a:ext>
            </a:extLst>
          </p:cNvPr>
          <p:cNvSpPr txBox="1"/>
          <p:nvPr/>
        </p:nvSpPr>
        <p:spPr>
          <a:xfrm rot="16200000">
            <a:off x="-1155771" y="1897886"/>
            <a:ext cx="27704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avg. #TCAM entries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C783DA0-BC4E-3C43-BF25-9C5D8202CAEE}"/>
              </a:ext>
            </a:extLst>
          </p:cNvPr>
          <p:cNvSpPr txBox="1"/>
          <p:nvPr/>
        </p:nvSpPr>
        <p:spPr>
          <a:xfrm>
            <a:off x="1051792" y="3002977"/>
            <a:ext cx="2937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number of FRR sequences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633331C-9AFB-4640-9496-D7CC1452D138}"/>
              </a:ext>
            </a:extLst>
          </p:cNvPr>
          <p:cNvSpPr txBox="1"/>
          <p:nvPr/>
        </p:nvSpPr>
        <p:spPr>
          <a:xfrm>
            <a:off x="356371" y="1275458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30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4F7A4AC-A837-2546-A903-E0DCEB0585B8}"/>
              </a:ext>
            </a:extLst>
          </p:cNvPr>
          <p:cNvSpPr txBox="1"/>
          <p:nvPr/>
        </p:nvSpPr>
        <p:spPr>
          <a:xfrm>
            <a:off x="344576" y="1674582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20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575821E1-CCE2-A640-A0C2-0F8788FD6E24}"/>
              </a:ext>
            </a:extLst>
          </p:cNvPr>
          <p:cNvSpPr txBox="1"/>
          <p:nvPr/>
        </p:nvSpPr>
        <p:spPr>
          <a:xfrm>
            <a:off x="353604" y="2059104"/>
            <a:ext cx="45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10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79D055E-9744-8545-B91D-6F81E562E3AE}"/>
              </a:ext>
            </a:extLst>
          </p:cNvPr>
          <p:cNvSpPr txBox="1"/>
          <p:nvPr/>
        </p:nvSpPr>
        <p:spPr>
          <a:xfrm>
            <a:off x="421392" y="2446221"/>
            <a:ext cx="344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+mn-lt"/>
              </a:rPr>
              <a:t>0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6C7AC47-C706-BE40-9B8D-0A3BCB2DDF9A}"/>
              </a:ext>
            </a:extLst>
          </p:cNvPr>
          <p:cNvSpPr txBox="1"/>
          <p:nvPr/>
        </p:nvSpPr>
        <p:spPr>
          <a:xfrm>
            <a:off x="4282075" y="2633241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8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F7872270-B5A5-B343-8221-1C11FAA12E8F}"/>
              </a:ext>
            </a:extLst>
          </p:cNvPr>
          <p:cNvSpPr txBox="1"/>
          <p:nvPr/>
        </p:nvSpPr>
        <p:spPr>
          <a:xfrm>
            <a:off x="605396" y="2622517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2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379C2B1-FA99-E44D-93F6-8FC554F5EB40}"/>
              </a:ext>
            </a:extLst>
          </p:cNvPr>
          <p:cNvSpPr txBox="1"/>
          <p:nvPr/>
        </p:nvSpPr>
        <p:spPr>
          <a:xfrm>
            <a:off x="1226865" y="2623788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3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36BC94DF-BFB7-5748-8456-F9A7FF675351}"/>
              </a:ext>
            </a:extLst>
          </p:cNvPr>
          <p:cNvSpPr txBox="1"/>
          <p:nvPr/>
        </p:nvSpPr>
        <p:spPr>
          <a:xfrm>
            <a:off x="1822642" y="2622517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4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884015D-793A-7D47-944F-0CBFA4ED2153}"/>
              </a:ext>
            </a:extLst>
          </p:cNvPr>
          <p:cNvSpPr txBox="1"/>
          <p:nvPr/>
        </p:nvSpPr>
        <p:spPr>
          <a:xfrm>
            <a:off x="2443691" y="2623788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5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1D8B02B-28C9-9843-93C2-C9E984014D70}"/>
              </a:ext>
            </a:extLst>
          </p:cNvPr>
          <p:cNvSpPr txBox="1"/>
          <p:nvPr/>
        </p:nvSpPr>
        <p:spPr>
          <a:xfrm>
            <a:off x="3051460" y="2622517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6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DC2F6A2-F580-964C-8EC2-8DDC9FC13294}"/>
              </a:ext>
            </a:extLst>
          </p:cNvPr>
          <p:cNvSpPr txBox="1"/>
          <p:nvPr/>
        </p:nvSpPr>
        <p:spPr>
          <a:xfrm>
            <a:off x="3673713" y="2630773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7</a:t>
            </a:r>
          </a:p>
        </p:txBody>
      </p:sp>
      <p:sp>
        <p:nvSpPr>
          <p:cNvPr id="143" name="Content Placeholder 2">
            <a:extLst>
              <a:ext uri="{FF2B5EF4-FFF2-40B4-BE49-F238E27FC236}">
                <a16:creationId xmlns:a16="http://schemas.microsoft.com/office/drawing/2014/main" id="{6C13EFC4-1C60-BB4C-8383-3D934AEA8C6D}"/>
              </a:ext>
            </a:extLst>
          </p:cNvPr>
          <p:cNvSpPr txBox="1">
            <a:spLocks/>
          </p:cNvSpPr>
          <p:nvPr/>
        </p:nvSpPr>
        <p:spPr>
          <a:xfrm>
            <a:off x="1061277" y="3671085"/>
            <a:ext cx="7683106" cy="15718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Input: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randomly generated set of FRR sequences of length 7</a:t>
            </a:r>
          </a:p>
          <a:p>
            <a:pPr marL="0" indent="0"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C0A3C57-EA97-5F49-9677-CFAA5E28503A}"/>
              </a:ext>
            </a:extLst>
          </p:cNvPr>
          <p:cNvGrpSpPr/>
          <p:nvPr/>
        </p:nvGrpSpPr>
        <p:grpSpPr>
          <a:xfrm>
            <a:off x="718945" y="1642215"/>
            <a:ext cx="3728051" cy="557309"/>
            <a:chOff x="718945" y="1642215"/>
            <a:chExt cx="3728051" cy="557309"/>
          </a:xfrm>
        </p:grpSpPr>
        <p:sp>
          <p:nvSpPr>
            <p:cNvPr id="124" name="Triangle 123">
              <a:extLst>
                <a:ext uri="{FF2B5EF4-FFF2-40B4-BE49-F238E27FC236}">
                  <a16:creationId xmlns:a16="http://schemas.microsoft.com/office/drawing/2014/main" id="{D7A3DA81-E6BB-D343-ABCE-3223D7BA91DE}"/>
                </a:ext>
              </a:extLst>
            </p:cNvPr>
            <p:cNvSpPr/>
            <p:nvPr/>
          </p:nvSpPr>
          <p:spPr>
            <a:xfrm rot="10800000">
              <a:off x="718945" y="2126321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Triangle 124">
              <a:extLst>
                <a:ext uri="{FF2B5EF4-FFF2-40B4-BE49-F238E27FC236}">
                  <a16:creationId xmlns:a16="http://schemas.microsoft.com/office/drawing/2014/main" id="{A9E1556A-211A-5F4B-A502-A337C2A4E7E3}"/>
                </a:ext>
              </a:extLst>
            </p:cNvPr>
            <p:cNvSpPr/>
            <p:nvPr/>
          </p:nvSpPr>
          <p:spPr>
            <a:xfrm rot="10800000">
              <a:off x="1318769" y="1992049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riangle 125">
              <a:extLst>
                <a:ext uri="{FF2B5EF4-FFF2-40B4-BE49-F238E27FC236}">
                  <a16:creationId xmlns:a16="http://schemas.microsoft.com/office/drawing/2014/main" id="{EEAC8347-03E4-F54B-8A83-8C1264D6C2A4}"/>
                </a:ext>
              </a:extLst>
            </p:cNvPr>
            <p:cNvSpPr/>
            <p:nvPr/>
          </p:nvSpPr>
          <p:spPr>
            <a:xfrm rot="10800000">
              <a:off x="1952824" y="1876729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Triangle 126">
              <a:extLst>
                <a:ext uri="{FF2B5EF4-FFF2-40B4-BE49-F238E27FC236}">
                  <a16:creationId xmlns:a16="http://schemas.microsoft.com/office/drawing/2014/main" id="{47E79E4A-15DB-4B4D-A053-F2AA6787424A}"/>
                </a:ext>
              </a:extLst>
            </p:cNvPr>
            <p:cNvSpPr/>
            <p:nvPr/>
          </p:nvSpPr>
          <p:spPr>
            <a:xfrm rot="10800000">
              <a:off x="2559374" y="1868948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Triangle 127">
              <a:extLst>
                <a:ext uri="{FF2B5EF4-FFF2-40B4-BE49-F238E27FC236}">
                  <a16:creationId xmlns:a16="http://schemas.microsoft.com/office/drawing/2014/main" id="{C07854C9-6C1E-E748-8FE7-210F2FB5856F}"/>
                </a:ext>
              </a:extLst>
            </p:cNvPr>
            <p:cNvSpPr/>
            <p:nvPr/>
          </p:nvSpPr>
          <p:spPr>
            <a:xfrm rot="10800000">
              <a:off x="3167754" y="1767111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Triangle 128">
              <a:extLst>
                <a:ext uri="{FF2B5EF4-FFF2-40B4-BE49-F238E27FC236}">
                  <a16:creationId xmlns:a16="http://schemas.microsoft.com/office/drawing/2014/main" id="{EE2E462E-D9AB-0449-A27B-23ED7F18C0AA}"/>
                </a:ext>
              </a:extLst>
            </p:cNvPr>
            <p:cNvSpPr/>
            <p:nvPr/>
          </p:nvSpPr>
          <p:spPr>
            <a:xfrm rot="10800000">
              <a:off x="3782863" y="1717801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Triangle 129">
              <a:extLst>
                <a:ext uri="{FF2B5EF4-FFF2-40B4-BE49-F238E27FC236}">
                  <a16:creationId xmlns:a16="http://schemas.microsoft.com/office/drawing/2014/main" id="{8EF53DDB-6D37-8744-87D6-38FB4D9C84EF}"/>
                </a:ext>
              </a:extLst>
            </p:cNvPr>
            <p:cNvSpPr/>
            <p:nvPr/>
          </p:nvSpPr>
          <p:spPr>
            <a:xfrm rot="10800000">
              <a:off x="4375967" y="1642215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B88F145-930B-B644-845D-EE0D5AB56BC9}"/>
                </a:ext>
              </a:extLst>
            </p:cNvPr>
            <p:cNvSpPr/>
            <p:nvPr/>
          </p:nvSpPr>
          <p:spPr>
            <a:xfrm>
              <a:off x="766482" y="1687606"/>
              <a:ext cx="3650877" cy="470647"/>
            </a:xfrm>
            <a:custGeom>
              <a:avLst/>
              <a:gdLst>
                <a:gd name="connsiteX0" fmla="*/ 0 w 3650877"/>
                <a:gd name="connsiteY0" fmla="*/ 470647 h 470647"/>
                <a:gd name="connsiteX1" fmla="*/ 598394 w 3650877"/>
                <a:gd name="connsiteY1" fmla="*/ 336176 h 470647"/>
                <a:gd name="connsiteX2" fmla="*/ 1210236 w 3650877"/>
                <a:gd name="connsiteY2" fmla="*/ 235323 h 470647"/>
                <a:gd name="connsiteX3" fmla="*/ 1828800 w 3650877"/>
                <a:gd name="connsiteY3" fmla="*/ 221876 h 470647"/>
                <a:gd name="connsiteX4" fmla="*/ 2433918 w 3650877"/>
                <a:gd name="connsiteY4" fmla="*/ 114300 h 470647"/>
                <a:gd name="connsiteX5" fmla="*/ 3052483 w 3650877"/>
                <a:gd name="connsiteY5" fmla="*/ 73959 h 470647"/>
                <a:gd name="connsiteX6" fmla="*/ 3650877 w 3650877"/>
                <a:gd name="connsiteY6" fmla="*/ 0 h 470647"/>
                <a:gd name="connsiteX0" fmla="*/ 0 w 3650877"/>
                <a:gd name="connsiteY0" fmla="*/ 470647 h 470647"/>
                <a:gd name="connsiteX1" fmla="*/ 598394 w 3650877"/>
                <a:gd name="connsiteY1" fmla="*/ 336176 h 470647"/>
                <a:gd name="connsiteX2" fmla="*/ 1210236 w 3650877"/>
                <a:gd name="connsiteY2" fmla="*/ 235323 h 470647"/>
                <a:gd name="connsiteX3" fmla="*/ 1828800 w 3650877"/>
                <a:gd name="connsiteY3" fmla="*/ 221876 h 470647"/>
                <a:gd name="connsiteX4" fmla="*/ 2433918 w 3650877"/>
                <a:gd name="connsiteY4" fmla="*/ 114300 h 470647"/>
                <a:gd name="connsiteX5" fmla="*/ 3052483 w 3650877"/>
                <a:gd name="connsiteY5" fmla="*/ 73959 h 470647"/>
                <a:gd name="connsiteX6" fmla="*/ 3650877 w 3650877"/>
                <a:gd name="connsiteY6" fmla="*/ 0 h 470647"/>
                <a:gd name="connsiteX0" fmla="*/ 0 w 3650877"/>
                <a:gd name="connsiteY0" fmla="*/ 470647 h 470647"/>
                <a:gd name="connsiteX1" fmla="*/ 598394 w 3650877"/>
                <a:gd name="connsiteY1" fmla="*/ 336176 h 470647"/>
                <a:gd name="connsiteX2" fmla="*/ 1210236 w 3650877"/>
                <a:gd name="connsiteY2" fmla="*/ 235323 h 470647"/>
                <a:gd name="connsiteX3" fmla="*/ 1828800 w 3650877"/>
                <a:gd name="connsiteY3" fmla="*/ 221876 h 470647"/>
                <a:gd name="connsiteX4" fmla="*/ 2433918 w 3650877"/>
                <a:gd name="connsiteY4" fmla="*/ 114300 h 470647"/>
                <a:gd name="connsiteX5" fmla="*/ 3052483 w 3650877"/>
                <a:gd name="connsiteY5" fmla="*/ 73959 h 470647"/>
                <a:gd name="connsiteX6" fmla="*/ 3650877 w 3650877"/>
                <a:gd name="connsiteY6" fmla="*/ 0 h 470647"/>
                <a:gd name="connsiteX0" fmla="*/ 0 w 3650877"/>
                <a:gd name="connsiteY0" fmla="*/ 470647 h 470647"/>
                <a:gd name="connsiteX1" fmla="*/ 598394 w 3650877"/>
                <a:gd name="connsiteY1" fmla="*/ 336176 h 470647"/>
                <a:gd name="connsiteX2" fmla="*/ 1210236 w 3650877"/>
                <a:gd name="connsiteY2" fmla="*/ 235323 h 470647"/>
                <a:gd name="connsiteX3" fmla="*/ 1828800 w 3650877"/>
                <a:gd name="connsiteY3" fmla="*/ 221876 h 470647"/>
                <a:gd name="connsiteX4" fmla="*/ 2433918 w 3650877"/>
                <a:gd name="connsiteY4" fmla="*/ 114300 h 470647"/>
                <a:gd name="connsiteX5" fmla="*/ 3052483 w 3650877"/>
                <a:gd name="connsiteY5" fmla="*/ 73959 h 470647"/>
                <a:gd name="connsiteX6" fmla="*/ 3650877 w 3650877"/>
                <a:gd name="connsiteY6" fmla="*/ 0 h 47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0877" h="470647">
                  <a:moveTo>
                    <a:pt x="0" y="470647"/>
                  </a:moveTo>
                  <a:cubicBezTo>
                    <a:pt x="198344" y="423022"/>
                    <a:pt x="396688" y="375397"/>
                    <a:pt x="598394" y="336176"/>
                  </a:cubicBezTo>
                  <a:cubicBezTo>
                    <a:pt x="800100" y="296955"/>
                    <a:pt x="1182968" y="237439"/>
                    <a:pt x="1210236" y="235323"/>
                  </a:cubicBezTo>
                  <a:cubicBezTo>
                    <a:pt x="1237504" y="233207"/>
                    <a:pt x="1802653" y="225112"/>
                    <a:pt x="1828800" y="221876"/>
                  </a:cubicBezTo>
                  <a:cubicBezTo>
                    <a:pt x="1854947" y="218640"/>
                    <a:pt x="2416237" y="113553"/>
                    <a:pt x="2433918" y="114300"/>
                  </a:cubicBezTo>
                  <a:cubicBezTo>
                    <a:pt x="2451599" y="115047"/>
                    <a:pt x="2849657" y="93009"/>
                    <a:pt x="3052483" y="73959"/>
                  </a:cubicBezTo>
                  <a:cubicBezTo>
                    <a:pt x="3255309" y="54909"/>
                    <a:pt x="3453093" y="27454"/>
                    <a:pt x="3650877" y="0"/>
                  </a:cubicBezTo>
                </a:path>
              </a:pathLst>
            </a:cu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4A73482-D944-5542-87EB-49118917B355}"/>
              </a:ext>
            </a:extLst>
          </p:cNvPr>
          <p:cNvGrpSpPr/>
          <p:nvPr/>
        </p:nvGrpSpPr>
        <p:grpSpPr>
          <a:xfrm>
            <a:off x="722118" y="1847820"/>
            <a:ext cx="3718140" cy="424219"/>
            <a:chOff x="722118" y="1847820"/>
            <a:chExt cx="3718140" cy="424219"/>
          </a:xfrm>
        </p:grpSpPr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FAB4EA-5EFB-B04B-86C3-681BD525A954}"/>
                </a:ext>
              </a:extLst>
            </p:cNvPr>
            <p:cNvSpPr/>
            <p:nvPr/>
          </p:nvSpPr>
          <p:spPr>
            <a:xfrm>
              <a:off x="3169091" y="1957440"/>
              <a:ext cx="64800" cy="648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72A9A81-BFB3-F842-8D66-F67D90A31306}"/>
                </a:ext>
              </a:extLst>
            </p:cNvPr>
            <p:cNvGrpSpPr/>
            <p:nvPr/>
          </p:nvGrpSpPr>
          <p:grpSpPr>
            <a:xfrm>
              <a:off x="722118" y="1847820"/>
              <a:ext cx="3718140" cy="424219"/>
              <a:chOff x="722118" y="1847820"/>
              <a:chExt cx="3718140" cy="424219"/>
            </a:xfrm>
          </p:grpSpPr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A0F5A0B6-9C7D-374C-B57E-4407B7755BF0}"/>
                  </a:ext>
                </a:extLst>
              </p:cNvPr>
              <p:cNvSpPr/>
              <p:nvPr/>
            </p:nvSpPr>
            <p:spPr>
              <a:xfrm>
                <a:off x="722118" y="2207239"/>
                <a:ext cx="64800" cy="64800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931EE2A4-FF1C-DB49-A11E-ECD24FDEEA12}"/>
                  </a:ext>
                </a:extLst>
              </p:cNvPr>
              <p:cNvSpPr/>
              <p:nvPr/>
            </p:nvSpPr>
            <p:spPr>
              <a:xfrm>
                <a:off x="1333555" y="2110867"/>
                <a:ext cx="64800" cy="64800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E127FC06-AA8B-444A-B3EC-16C02BD34252}"/>
                  </a:ext>
                </a:extLst>
              </p:cNvPr>
              <p:cNvSpPr/>
              <p:nvPr/>
            </p:nvSpPr>
            <p:spPr>
              <a:xfrm>
                <a:off x="1943767" y="2039547"/>
                <a:ext cx="64800" cy="64800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1867DFCD-AF8D-6F4E-802C-9DE0E51113D1}"/>
                  </a:ext>
                </a:extLst>
              </p:cNvPr>
              <p:cNvSpPr/>
              <p:nvPr/>
            </p:nvSpPr>
            <p:spPr>
              <a:xfrm>
                <a:off x="2558875" y="1977400"/>
                <a:ext cx="64800" cy="64800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9339A00D-8CC8-0D4E-94A5-706939E21A9B}"/>
                  </a:ext>
                </a:extLst>
              </p:cNvPr>
              <p:cNvSpPr/>
              <p:nvPr/>
            </p:nvSpPr>
            <p:spPr>
              <a:xfrm>
                <a:off x="3784192" y="1908738"/>
                <a:ext cx="64800" cy="64800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EFCF0D45-4B78-2E4D-BBAD-97F5D348EE61}"/>
                  </a:ext>
                </a:extLst>
              </p:cNvPr>
              <p:cNvSpPr/>
              <p:nvPr/>
            </p:nvSpPr>
            <p:spPr>
              <a:xfrm>
                <a:off x="4375458" y="1847820"/>
                <a:ext cx="64800" cy="64800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A110879C-2868-D641-A63E-BBD6C7941EEB}"/>
                  </a:ext>
                </a:extLst>
              </p:cNvPr>
              <p:cNvSpPr/>
              <p:nvPr/>
            </p:nvSpPr>
            <p:spPr>
              <a:xfrm>
                <a:off x="746312" y="1896035"/>
                <a:ext cx="3677770" cy="336177"/>
              </a:xfrm>
              <a:custGeom>
                <a:avLst/>
                <a:gdLst>
                  <a:gd name="connsiteX0" fmla="*/ 0 w 3677770"/>
                  <a:gd name="connsiteY0" fmla="*/ 336177 h 336177"/>
                  <a:gd name="connsiteX1" fmla="*/ 605117 w 3677770"/>
                  <a:gd name="connsiteY1" fmla="*/ 255494 h 336177"/>
                  <a:gd name="connsiteX2" fmla="*/ 1230406 w 3677770"/>
                  <a:gd name="connsiteY2" fmla="*/ 181536 h 336177"/>
                  <a:gd name="connsiteX3" fmla="*/ 1842247 w 3677770"/>
                  <a:gd name="connsiteY3" fmla="*/ 114300 h 336177"/>
                  <a:gd name="connsiteX4" fmla="*/ 2454088 w 3677770"/>
                  <a:gd name="connsiteY4" fmla="*/ 87406 h 336177"/>
                  <a:gd name="connsiteX5" fmla="*/ 3065929 w 3677770"/>
                  <a:gd name="connsiteY5" fmla="*/ 47065 h 336177"/>
                  <a:gd name="connsiteX6" fmla="*/ 3677770 w 3677770"/>
                  <a:gd name="connsiteY6" fmla="*/ 0 h 336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77770" h="336177">
                    <a:moveTo>
                      <a:pt x="0" y="336177"/>
                    </a:moveTo>
                    <a:lnTo>
                      <a:pt x="605117" y="255494"/>
                    </a:lnTo>
                    <a:lnTo>
                      <a:pt x="1230406" y="181536"/>
                    </a:lnTo>
                    <a:cubicBezTo>
                      <a:pt x="1436594" y="158004"/>
                      <a:pt x="1638300" y="129988"/>
                      <a:pt x="1842247" y="114300"/>
                    </a:cubicBezTo>
                    <a:cubicBezTo>
                      <a:pt x="2046194" y="98612"/>
                      <a:pt x="2250141" y="98612"/>
                      <a:pt x="2454088" y="87406"/>
                    </a:cubicBezTo>
                    <a:cubicBezTo>
                      <a:pt x="2658035" y="76200"/>
                      <a:pt x="3065929" y="47065"/>
                      <a:pt x="3065929" y="47065"/>
                    </a:cubicBezTo>
                    <a:lnTo>
                      <a:pt x="3677770" y="0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6304D5F-4EB7-F544-96F2-1F5274C7965F}"/>
              </a:ext>
            </a:extLst>
          </p:cNvPr>
          <p:cNvGrpSpPr/>
          <p:nvPr/>
        </p:nvGrpSpPr>
        <p:grpSpPr>
          <a:xfrm>
            <a:off x="4641946" y="672919"/>
            <a:ext cx="4459543" cy="2770492"/>
            <a:chOff x="4641946" y="672919"/>
            <a:chExt cx="4459543" cy="2770492"/>
          </a:xfrm>
        </p:grpSpPr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6BE86C23-0CE7-5B48-B151-C8F449A1D254}"/>
                </a:ext>
              </a:extLst>
            </p:cNvPr>
            <p:cNvCxnSpPr>
              <a:cxnSpLocks/>
            </p:cNvCxnSpPr>
            <p:nvPr/>
          </p:nvCxnSpPr>
          <p:spPr>
            <a:xfrm>
              <a:off x="5979464" y="1290102"/>
              <a:ext cx="0" cy="13680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9036132B-3F12-3B41-82BA-C192A60A0CB1}"/>
                </a:ext>
              </a:extLst>
            </p:cNvPr>
            <p:cNvCxnSpPr>
              <a:cxnSpLocks/>
            </p:cNvCxnSpPr>
            <p:nvPr/>
          </p:nvCxnSpPr>
          <p:spPr>
            <a:xfrm>
              <a:off x="6594280" y="1290102"/>
              <a:ext cx="0" cy="13680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3B730811-1128-B742-BD39-1A15076997AB}"/>
                </a:ext>
              </a:extLst>
            </p:cNvPr>
            <p:cNvCxnSpPr>
              <a:cxnSpLocks/>
            </p:cNvCxnSpPr>
            <p:nvPr/>
          </p:nvCxnSpPr>
          <p:spPr>
            <a:xfrm>
              <a:off x="7208968" y="1290102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D3F5CDBC-02EF-9340-83BC-62E05EEF77F0}"/>
                </a:ext>
              </a:extLst>
            </p:cNvPr>
            <p:cNvCxnSpPr>
              <a:cxnSpLocks/>
            </p:cNvCxnSpPr>
            <p:nvPr/>
          </p:nvCxnSpPr>
          <p:spPr>
            <a:xfrm>
              <a:off x="7823880" y="1290102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D8A5F9CB-2AAD-EE47-9697-0E23AF63A8B9}"/>
                </a:ext>
              </a:extLst>
            </p:cNvPr>
            <p:cNvCxnSpPr>
              <a:cxnSpLocks/>
            </p:cNvCxnSpPr>
            <p:nvPr/>
          </p:nvCxnSpPr>
          <p:spPr>
            <a:xfrm>
              <a:off x="8432181" y="1290102"/>
              <a:ext cx="0" cy="13680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9EE0ED29-9BF7-2945-9FB5-AA7A711B862C}"/>
                </a:ext>
              </a:extLst>
            </p:cNvPr>
            <p:cNvSpPr txBox="1"/>
            <p:nvPr/>
          </p:nvSpPr>
          <p:spPr>
            <a:xfrm>
              <a:off x="5674392" y="3013411"/>
              <a:ext cx="29377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+mn-lt"/>
                </a:rPr>
                <a:t>number of FRR sequences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24757307-C860-5942-BD80-572BEE621718}"/>
                </a:ext>
              </a:extLst>
            </p:cNvPr>
            <p:cNvSpPr txBox="1"/>
            <p:nvPr/>
          </p:nvSpPr>
          <p:spPr>
            <a:xfrm>
              <a:off x="5227996" y="2632951"/>
              <a:ext cx="52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2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A55D0BE1-C210-354C-9448-BBE777124836}"/>
                </a:ext>
              </a:extLst>
            </p:cNvPr>
            <p:cNvSpPr txBox="1"/>
            <p:nvPr/>
          </p:nvSpPr>
          <p:spPr>
            <a:xfrm>
              <a:off x="5849465" y="2634222"/>
              <a:ext cx="52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3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F72E9FFA-2286-0446-9D1B-6D8E94A6BA96}"/>
                </a:ext>
              </a:extLst>
            </p:cNvPr>
            <p:cNvSpPr txBox="1"/>
            <p:nvPr/>
          </p:nvSpPr>
          <p:spPr>
            <a:xfrm>
              <a:off x="6445242" y="2632951"/>
              <a:ext cx="52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4</a:t>
              </a: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46E55E53-C493-F041-A6BA-D699DDAF8015}"/>
                </a:ext>
              </a:extLst>
            </p:cNvPr>
            <p:cNvSpPr txBox="1"/>
            <p:nvPr/>
          </p:nvSpPr>
          <p:spPr>
            <a:xfrm>
              <a:off x="7066291" y="2634222"/>
              <a:ext cx="52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5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9C1E8E20-49AD-1542-B769-8BBE6E070A72}"/>
                </a:ext>
              </a:extLst>
            </p:cNvPr>
            <p:cNvSpPr txBox="1"/>
            <p:nvPr/>
          </p:nvSpPr>
          <p:spPr>
            <a:xfrm>
              <a:off x="7674060" y="2632951"/>
              <a:ext cx="52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6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F3F5A887-6D8F-B14F-A872-CECCBFCD5096}"/>
                </a:ext>
              </a:extLst>
            </p:cNvPr>
            <p:cNvSpPr txBox="1"/>
            <p:nvPr/>
          </p:nvSpPr>
          <p:spPr>
            <a:xfrm>
              <a:off x="8296313" y="2641207"/>
              <a:ext cx="52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7</a:t>
              </a:r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14236A8-A8D9-7A4D-9E1C-67D2677B2D5E}"/>
                </a:ext>
              </a:extLst>
            </p:cNvPr>
            <p:cNvCxnSpPr/>
            <p:nvPr/>
          </p:nvCxnSpPr>
          <p:spPr>
            <a:xfrm>
              <a:off x="5359990" y="2305380"/>
              <a:ext cx="3672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B5044E20-B413-E047-BD0F-10A21CC7EC48}"/>
                </a:ext>
              </a:extLst>
            </p:cNvPr>
            <p:cNvCxnSpPr/>
            <p:nvPr/>
          </p:nvCxnSpPr>
          <p:spPr>
            <a:xfrm>
              <a:off x="5364469" y="2128320"/>
              <a:ext cx="3672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63F0713-EBF7-F449-A6F4-1B8975A997DB}"/>
                </a:ext>
              </a:extLst>
            </p:cNvPr>
            <p:cNvCxnSpPr/>
            <p:nvPr/>
          </p:nvCxnSpPr>
          <p:spPr>
            <a:xfrm>
              <a:off x="5355499" y="1951265"/>
              <a:ext cx="3672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439948B5-7065-7045-A870-1020E9CF35EF}"/>
                </a:ext>
              </a:extLst>
            </p:cNvPr>
            <p:cNvCxnSpPr/>
            <p:nvPr/>
          </p:nvCxnSpPr>
          <p:spPr>
            <a:xfrm>
              <a:off x="5359978" y="1767483"/>
              <a:ext cx="3672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FBFCE657-9E1E-6F4C-894B-67EEA035519A}"/>
                </a:ext>
              </a:extLst>
            </p:cNvPr>
            <p:cNvCxnSpPr/>
            <p:nvPr/>
          </p:nvCxnSpPr>
          <p:spPr>
            <a:xfrm>
              <a:off x="5357732" y="1590423"/>
              <a:ext cx="3672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746C8CC3-08BB-F44F-9B97-BAC88916BBD5}"/>
                </a:ext>
              </a:extLst>
            </p:cNvPr>
            <p:cNvCxnSpPr/>
            <p:nvPr/>
          </p:nvCxnSpPr>
          <p:spPr>
            <a:xfrm>
              <a:off x="5362211" y="1413365"/>
              <a:ext cx="3672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F67C11E6-0CB2-BD46-8DCF-2C8BCA8962E3}"/>
                </a:ext>
              </a:extLst>
            </p:cNvPr>
            <p:cNvSpPr txBox="1"/>
            <p:nvPr/>
          </p:nvSpPr>
          <p:spPr>
            <a:xfrm>
              <a:off x="4957486" y="1293417"/>
              <a:ext cx="514308" cy="1694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10</a:t>
              </a:r>
              <a:r>
                <a:rPr lang="en-US" sz="1400" baseline="30000" dirty="0"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10</a:t>
              </a:r>
              <a:r>
                <a:rPr lang="en-US" sz="1400" baseline="30000" dirty="0"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  <a:p>
              <a:pPr>
                <a:lnSpc>
                  <a:spcPts val="1400"/>
                </a:lnSpc>
              </a:pP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10</a:t>
              </a:r>
              <a:r>
                <a:rPr lang="en-US" sz="1400" baseline="30000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  <a:p>
              <a:pPr>
                <a:lnSpc>
                  <a:spcPts val="1400"/>
                </a:lnSpc>
              </a:pP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10</a:t>
              </a:r>
              <a:r>
                <a:rPr lang="en-US" sz="1400" baseline="30000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  <a:p>
              <a:pPr>
                <a:lnSpc>
                  <a:spcPts val="1400"/>
                </a:lnSpc>
              </a:pP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10</a:t>
              </a:r>
              <a:r>
                <a:rPr lang="en-US" sz="1400" baseline="30000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  <a:p>
              <a:pPr>
                <a:lnSpc>
                  <a:spcPts val="1400"/>
                </a:lnSpc>
              </a:pP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10</a:t>
              </a:r>
              <a:r>
                <a:rPr lang="en-US" sz="1400" baseline="30000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  <a:p>
              <a:pPr>
                <a:lnSpc>
                  <a:spcPts val="1400"/>
                </a:lnSpc>
              </a:pP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10</a:t>
              </a:r>
              <a:r>
                <a:rPr lang="en-US" sz="1400" baseline="30000" dirty="0">
                  <a:latin typeface="Calibri" panose="020F0502020204030204" pitchFamily="34" charset="0"/>
                  <a:cs typeface="Calibri" panose="020F0502020204030204" pitchFamily="34" charset="0"/>
                </a:rPr>
                <a:t>0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10</a:t>
              </a:r>
              <a:r>
                <a:rPr lang="en-US" sz="1400" baseline="30000" dirty="0"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</a:p>
            <a:p>
              <a:pPr>
                <a:lnSpc>
                  <a:spcPts val="1400"/>
                </a:lnSpc>
              </a:pPr>
              <a:endParaRPr lang="en-US" sz="1400" baseline="30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520016B-59C5-1B43-8354-139B32A6EF72}"/>
                </a:ext>
              </a:extLst>
            </p:cNvPr>
            <p:cNvSpPr/>
            <p:nvPr/>
          </p:nvSpPr>
          <p:spPr>
            <a:xfrm>
              <a:off x="5365376" y="2487706"/>
              <a:ext cx="3623983" cy="107576"/>
            </a:xfrm>
            <a:custGeom>
              <a:avLst/>
              <a:gdLst>
                <a:gd name="connsiteX0" fmla="*/ 0 w 3623983"/>
                <a:gd name="connsiteY0" fmla="*/ 107576 h 107576"/>
                <a:gd name="connsiteX1" fmla="*/ 618565 w 3623983"/>
                <a:gd name="connsiteY1" fmla="*/ 73959 h 107576"/>
                <a:gd name="connsiteX2" fmla="*/ 1210236 w 3623983"/>
                <a:gd name="connsiteY2" fmla="*/ 47065 h 107576"/>
                <a:gd name="connsiteX3" fmla="*/ 1815353 w 3623983"/>
                <a:gd name="connsiteY3" fmla="*/ 47065 h 107576"/>
                <a:gd name="connsiteX4" fmla="*/ 2413748 w 3623983"/>
                <a:gd name="connsiteY4" fmla="*/ 20170 h 107576"/>
                <a:gd name="connsiteX5" fmla="*/ 3025589 w 3623983"/>
                <a:gd name="connsiteY5" fmla="*/ 13447 h 107576"/>
                <a:gd name="connsiteX6" fmla="*/ 3623983 w 3623983"/>
                <a:gd name="connsiteY6" fmla="*/ 0 h 107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23983" h="107576">
                  <a:moveTo>
                    <a:pt x="0" y="107576"/>
                  </a:moveTo>
                  <a:lnTo>
                    <a:pt x="618565" y="73959"/>
                  </a:lnTo>
                  <a:cubicBezTo>
                    <a:pt x="820271" y="63874"/>
                    <a:pt x="1010771" y="51547"/>
                    <a:pt x="1210236" y="47065"/>
                  </a:cubicBezTo>
                  <a:cubicBezTo>
                    <a:pt x="1409701" y="42583"/>
                    <a:pt x="1614768" y="51547"/>
                    <a:pt x="1815353" y="47065"/>
                  </a:cubicBezTo>
                  <a:cubicBezTo>
                    <a:pt x="2015938" y="42582"/>
                    <a:pt x="2212042" y="25773"/>
                    <a:pt x="2413748" y="20170"/>
                  </a:cubicBezTo>
                  <a:cubicBezTo>
                    <a:pt x="2615454" y="14567"/>
                    <a:pt x="3025589" y="13447"/>
                    <a:pt x="3025589" y="13447"/>
                  </a:cubicBezTo>
                  <a:lnTo>
                    <a:pt x="3623983" y="0"/>
                  </a:lnTo>
                </a:path>
              </a:pathLst>
            </a:cu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7967F7D-B98E-B544-8E41-0BC1665232F0}"/>
                </a:ext>
              </a:extLst>
            </p:cNvPr>
            <p:cNvSpPr/>
            <p:nvPr/>
          </p:nvSpPr>
          <p:spPr>
            <a:xfrm>
              <a:off x="5358653" y="1418665"/>
              <a:ext cx="3637429" cy="988359"/>
            </a:xfrm>
            <a:custGeom>
              <a:avLst/>
              <a:gdLst>
                <a:gd name="connsiteX0" fmla="*/ 0 w 3637429"/>
                <a:gd name="connsiteY0" fmla="*/ 988359 h 988359"/>
                <a:gd name="connsiteX1" fmla="*/ 625288 w 3637429"/>
                <a:gd name="connsiteY1" fmla="*/ 840441 h 988359"/>
                <a:gd name="connsiteX2" fmla="*/ 1216959 w 3637429"/>
                <a:gd name="connsiteY2" fmla="*/ 672353 h 988359"/>
                <a:gd name="connsiteX3" fmla="*/ 1822076 w 3637429"/>
                <a:gd name="connsiteY3" fmla="*/ 510988 h 988359"/>
                <a:gd name="connsiteX4" fmla="*/ 2420471 w 3637429"/>
                <a:gd name="connsiteY4" fmla="*/ 342900 h 988359"/>
                <a:gd name="connsiteX5" fmla="*/ 3032312 w 3637429"/>
                <a:gd name="connsiteY5" fmla="*/ 174811 h 988359"/>
                <a:gd name="connsiteX6" fmla="*/ 3637429 w 3637429"/>
                <a:gd name="connsiteY6" fmla="*/ 0 h 988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37429" h="988359">
                  <a:moveTo>
                    <a:pt x="0" y="988359"/>
                  </a:moveTo>
                  <a:cubicBezTo>
                    <a:pt x="211230" y="940734"/>
                    <a:pt x="422461" y="893109"/>
                    <a:pt x="625288" y="840441"/>
                  </a:cubicBezTo>
                  <a:cubicBezTo>
                    <a:pt x="828115" y="787773"/>
                    <a:pt x="1216959" y="672353"/>
                    <a:pt x="1216959" y="672353"/>
                  </a:cubicBezTo>
                  <a:lnTo>
                    <a:pt x="1822076" y="510988"/>
                  </a:lnTo>
                  <a:lnTo>
                    <a:pt x="2420471" y="342900"/>
                  </a:lnTo>
                  <a:lnTo>
                    <a:pt x="3032312" y="174811"/>
                  </a:lnTo>
                  <a:lnTo>
                    <a:pt x="3637429" y="0"/>
                  </a:ln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403FDA53-7FBD-BE4C-A92A-A8B1ED82E648}"/>
                </a:ext>
              </a:extLst>
            </p:cNvPr>
            <p:cNvCxnSpPr/>
            <p:nvPr/>
          </p:nvCxnSpPr>
          <p:spPr>
            <a:xfrm>
              <a:off x="5362236" y="2482440"/>
              <a:ext cx="3672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F86FB11B-D3FE-E44C-BC4D-20D95B42E53D}"/>
                </a:ext>
              </a:extLst>
            </p:cNvPr>
            <p:cNvSpPr/>
            <p:nvPr/>
          </p:nvSpPr>
          <p:spPr>
            <a:xfrm>
              <a:off x="5344718" y="2383370"/>
              <a:ext cx="64800" cy="648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05CC2CC3-1E74-BD43-BB53-DEF2892E39D0}"/>
                </a:ext>
              </a:extLst>
            </p:cNvPr>
            <p:cNvSpPr/>
            <p:nvPr/>
          </p:nvSpPr>
          <p:spPr>
            <a:xfrm>
              <a:off x="5956155" y="2227374"/>
              <a:ext cx="64800" cy="648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96936E9E-97BA-2E4E-B683-0AE9445A563E}"/>
                </a:ext>
              </a:extLst>
            </p:cNvPr>
            <p:cNvSpPr/>
            <p:nvPr/>
          </p:nvSpPr>
          <p:spPr>
            <a:xfrm>
              <a:off x="6566367" y="2054630"/>
              <a:ext cx="64800" cy="648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C0E9B030-6732-5544-887C-D8D6FDBF4713}"/>
                </a:ext>
              </a:extLst>
            </p:cNvPr>
            <p:cNvSpPr/>
            <p:nvPr/>
          </p:nvSpPr>
          <p:spPr>
            <a:xfrm>
              <a:off x="7181475" y="1882152"/>
              <a:ext cx="64800" cy="648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43026509-E7C9-9346-8F2A-B6884910E267}"/>
                </a:ext>
              </a:extLst>
            </p:cNvPr>
            <p:cNvSpPr/>
            <p:nvPr/>
          </p:nvSpPr>
          <p:spPr>
            <a:xfrm>
              <a:off x="7791691" y="1713703"/>
              <a:ext cx="64800" cy="648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74FCBC85-B054-F943-842D-B783C6DFF218}"/>
                </a:ext>
              </a:extLst>
            </p:cNvPr>
            <p:cNvSpPr/>
            <p:nvPr/>
          </p:nvSpPr>
          <p:spPr>
            <a:xfrm>
              <a:off x="8406792" y="1542312"/>
              <a:ext cx="64800" cy="648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2B57D44C-7769-604B-823F-FE747E612740}"/>
                </a:ext>
              </a:extLst>
            </p:cNvPr>
            <p:cNvSpPr/>
            <p:nvPr/>
          </p:nvSpPr>
          <p:spPr>
            <a:xfrm>
              <a:off x="8990970" y="1365792"/>
              <a:ext cx="64800" cy="648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Triangle 174">
              <a:extLst>
                <a:ext uri="{FF2B5EF4-FFF2-40B4-BE49-F238E27FC236}">
                  <a16:creationId xmlns:a16="http://schemas.microsoft.com/office/drawing/2014/main" id="{45FD1BB9-6292-484E-8BE6-2FD2BF99F982}"/>
                </a:ext>
              </a:extLst>
            </p:cNvPr>
            <p:cNvSpPr/>
            <p:nvPr/>
          </p:nvSpPr>
          <p:spPr>
            <a:xfrm rot="10800000">
              <a:off x="5941369" y="2515348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Triangle 175">
              <a:extLst>
                <a:ext uri="{FF2B5EF4-FFF2-40B4-BE49-F238E27FC236}">
                  <a16:creationId xmlns:a16="http://schemas.microsoft.com/office/drawing/2014/main" id="{6FA207C6-8121-AB43-BF0A-7EEE86B1F413}"/>
                </a:ext>
              </a:extLst>
            </p:cNvPr>
            <p:cNvSpPr/>
            <p:nvPr/>
          </p:nvSpPr>
          <p:spPr>
            <a:xfrm rot="10800000">
              <a:off x="6568336" y="2496181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Triangle 177">
              <a:extLst>
                <a:ext uri="{FF2B5EF4-FFF2-40B4-BE49-F238E27FC236}">
                  <a16:creationId xmlns:a16="http://schemas.microsoft.com/office/drawing/2014/main" id="{BD5E0F8D-F9EF-CA4B-AB18-1B834D3F295C}"/>
                </a:ext>
              </a:extLst>
            </p:cNvPr>
            <p:cNvSpPr/>
            <p:nvPr/>
          </p:nvSpPr>
          <p:spPr>
            <a:xfrm rot="10800000">
              <a:off x="7790354" y="2461663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Triangle 179">
              <a:extLst>
                <a:ext uri="{FF2B5EF4-FFF2-40B4-BE49-F238E27FC236}">
                  <a16:creationId xmlns:a16="http://schemas.microsoft.com/office/drawing/2014/main" id="{15422925-E76C-2440-8E31-EFCAACEF53D0}"/>
                </a:ext>
              </a:extLst>
            </p:cNvPr>
            <p:cNvSpPr/>
            <p:nvPr/>
          </p:nvSpPr>
          <p:spPr>
            <a:xfrm rot="10800000">
              <a:off x="8991843" y="2455121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Triangle 173">
              <a:extLst>
                <a:ext uri="{FF2B5EF4-FFF2-40B4-BE49-F238E27FC236}">
                  <a16:creationId xmlns:a16="http://schemas.microsoft.com/office/drawing/2014/main" id="{45F66758-0698-094B-B625-832A763FA8A6}"/>
                </a:ext>
              </a:extLst>
            </p:cNvPr>
            <p:cNvSpPr/>
            <p:nvPr/>
          </p:nvSpPr>
          <p:spPr>
            <a:xfrm rot="10800000">
              <a:off x="5341545" y="2549656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Triangle 176">
              <a:extLst>
                <a:ext uri="{FF2B5EF4-FFF2-40B4-BE49-F238E27FC236}">
                  <a16:creationId xmlns:a16="http://schemas.microsoft.com/office/drawing/2014/main" id="{5A3322AC-43B7-FF44-880B-27175E55D238}"/>
                </a:ext>
              </a:extLst>
            </p:cNvPr>
            <p:cNvSpPr/>
            <p:nvPr/>
          </p:nvSpPr>
          <p:spPr>
            <a:xfrm rot="10800000">
              <a:off x="7181974" y="2485722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Triangle 178">
              <a:extLst>
                <a:ext uri="{FF2B5EF4-FFF2-40B4-BE49-F238E27FC236}">
                  <a16:creationId xmlns:a16="http://schemas.microsoft.com/office/drawing/2014/main" id="{3C17E1DB-6754-F141-9982-6FDFC46470D3}"/>
                </a:ext>
              </a:extLst>
            </p:cNvPr>
            <p:cNvSpPr/>
            <p:nvPr/>
          </p:nvSpPr>
          <p:spPr>
            <a:xfrm rot="10800000">
              <a:off x="8405463" y="2454356"/>
              <a:ext cx="71029" cy="73203"/>
            </a:xfrm>
            <a:prstGeom prst="triangl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DF0F291-4B0C-1A4A-B618-0892EE632A34}"/>
                </a:ext>
              </a:extLst>
            </p:cNvPr>
            <p:cNvSpPr/>
            <p:nvPr/>
          </p:nvSpPr>
          <p:spPr>
            <a:xfrm>
              <a:off x="9055770" y="1290102"/>
              <a:ext cx="45719" cy="12926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41EFA063-A20F-954F-AB3B-3C87C9F39871}"/>
                </a:ext>
              </a:extLst>
            </p:cNvPr>
            <p:cNvSpPr/>
            <p:nvPr/>
          </p:nvSpPr>
          <p:spPr>
            <a:xfrm>
              <a:off x="5324708" y="2196380"/>
              <a:ext cx="28800" cy="4785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17B0ADBD-760E-DD43-8959-686458EB3C8F}"/>
                </a:ext>
              </a:extLst>
            </p:cNvPr>
            <p:cNvSpPr txBox="1"/>
            <p:nvPr/>
          </p:nvSpPr>
          <p:spPr>
            <a:xfrm rot="16200000">
              <a:off x="3456755" y="1858110"/>
              <a:ext cx="27704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+mn-lt"/>
                </a:rPr>
                <a:t>avg. time [</a:t>
              </a:r>
              <a:r>
                <a:rPr lang="en-US" sz="2000" dirty="0" err="1">
                  <a:latin typeface="+mn-lt"/>
                </a:rPr>
                <a:t>ms</a:t>
              </a:r>
              <a:r>
                <a:rPr lang="en-US" sz="2000" dirty="0">
                  <a:latin typeface="+mn-lt"/>
                </a:rPr>
                <a:t>]</a:t>
              </a: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217EFE76-321D-E04F-AFF1-F5BA8698A46A}"/>
                </a:ext>
              </a:extLst>
            </p:cNvPr>
            <p:cNvSpPr/>
            <p:nvPr/>
          </p:nvSpPr>
          <p:spPr>
            <a:xfrm>
              <a:off x="5366999" y="1290103"/>
              <a:ext cx="3672747" cy="1375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4" name="Rectangle 203">
            <a:extLst>
              <a:ext uri="{FF2B5EF4-FFF2-40B4-BE49-F238E27FC236}">
                <a16:creationId xmlns:a16="http://schemas.microsoft.com/office/drawing/2014/main" id="{59AC6151-1B16-034B-A457-037B33E296EE}"/>
              </a:ext>
            </a:extLst>
          </p:cNvPr>
          <p:cNvSpPr/>
          <p:nvPr/>
        </p:nvSpPr>
        <p:spPr>
          <a:xfrm>
            <a:off x="4438160" y="1290263"/>
            <a:ext cx="45719" cy="1292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08025C5C-C902-554C-B6D6-70D488AF21B1}"/>
              </a:ext>
            </a:extLst>
          </p:cNvPr>
          <p:cNvSpPr/>
          <p:nvPr/>
        </p:nvSpPr>
        <p:spPr>
          <a:xfrm>
            <a:off x="684543" y="1957021"/>
            <a:ext cx="45719" cy="4785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848B50E-CB7F-B347-A1A8-E6AF2C9B9ED4}"/>
              </a:ext>
            </a:extLst>
          </p:cNvPr>
          <p:cNvSpPr/>
          <p:nvPr/>
        </p:nvSpPr>
        <p:spPr>
          <a:xfrm>
            <a:off x="744399" y="1279669"/>
            <a:ext cx="3672747" cy="1375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ED9F91-C642-EF42-9FA1-FBE0A92FBE2A}"/>
              </a:ext>
            </a:extLst>
          </p:cNvPr>
          <p:cNvSpPr txBox="1"/>
          <p:nvPr/>
        </p:nvSpPr>
        <p:spPr>
          <a:xfrm>
            <a:off x="2630403" y="1997308"/>
            <a:ext cx="671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1"/>
                </a:solidFill>
                <a:latin typeface="+mn-lt"/>
              </a:rPr>
              <a:t>DPSCS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4496E78-D565-1242-AAAB-E30F33161299}"/>
              </a:ext>
            </a:extLst>
          </p:cNvPr>
          <p:cNvSpPr txBox="1"/>
          <p:nvPr/>
        </p:nvSpPr>
        <p:spPr>
          <a:xfrm>
            <a:off x="1798754" y="1578976"/>
            <a:ext cx="1059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/>
                </a:solidFill>
                <a:latin typeface="+mn-lt"/>
              </a:rPr>
              <a:t>Fast-greedy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9FCF24E6-55FD-3645-9309-28DCEE92F0B0}"/>
              </a:ext>
            </a:extLst>
          </p:cNvPr>
          <p:cNvSpPr txBox="1"/>
          <p:nvPr/>
        </p:nvSpPr>
        <p:spPr>
          <a:xfrm>
            <a:off x="7492182" y="2178940"/>
            <a:ext cx="1059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/>
                </a:solidFill>
                <a:latin typeface="+mn-lt"/>
              </a:rPr>
              <a:t>Fast-greedy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41BCA3A-90D6-254F-B392-389F368CC654}"/>
              </a:ext>
            </a:extLst>
          </p:cNvPr>
          <p:cNvSpPr txBox="1"/>
          <p:nvPr/>
        </p:nvSpPr>
        <p:spPr>
          <a:xfrm>
            <a:off x="6321587" y="1729878"/>
            <a:ext cx="671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1"/>
                </a:solidFill>
                <a:latin typeface="+mn-lt"/>
              </a:rPr>
              <a:t>DPSCS</a:t>
            </a:r>
          </a:p>
        </p:txBody>
      </p:sp>
    </p:spTree>
    <p:extLst>
      <p:ext uri="{BB962C8B-B14F-4D97-AF65-F5344CB8AC3E}">
        <p14:creationId xmlns:p14="http://schemas.microsoft.com/office/powerpoint/2010/main" val="187053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3" grpId="0"/>
      <p:bldP spid="114" grpId="0"/>
      <p:bldP spid="12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112">
            <a:extLst>
              <a:ext uri="{FF2B5EF4-FFF2-40B4-BE49-F238E27FC236}">
                <a16:creationId xmlns:a16="http://schemas.microsoft.com/office/drawing/2014/main" id="{C70ED8C8-8291-F54E-81BD-820958688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390" y="1297691"/>
            <a:ext cx="3960000" cy="19000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28FB938-FF20-F14E-9714-A54DB75BD943}"/>
              </a:ext>
            </a:extLst>
          </p:cNvPr>
          <p:cNvSpPr txBox="1"/>
          <p:nvPr/>
        </p:nvSpPr>
        <p:spPr>
          <a:xfrm rot="16200000">
            <a:off x="3996585" y="2002025"/>
            <a:ext cx="182905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n-lt"/>
              </a:rPr>
              <a:t>avg. TCAM bits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21C437-5BBA-5046-BCB5-03623C4C35F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EF093A-A6E3-7847-93EB-5C61580F5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34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B8E274-E464-E649-9B20-2A6F358EF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memory does PURR save? </a:t>
            </a:r>
            <a:br>
              <a:rPr lang="en-US" dirty="0"/>
            </a:br>
            <a:r>
              <a:rPr lang="en-US" dirty="0"/>
              <a:t>Fast-greedy scales to large number of sequences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3" name="Content Placeholder 2">
            <a:extLst>
              <a:ext uri="{FF2B5EF4-FFF2-40B4-BE49-F238E27FC236}">
                <a16:creationId xmlns:a16="http://schemas.microsoft.com/office/drawing/2014/main" id="{6C13EFC4-1C60-BB4C-8383-3D934AEA8C6D}"/>
              </a:ext>
            </a:extLst>
          </p:cNvPr>
          <p:cNvSpPr txBox="1">
            <a:spLocks/>
          </p:cNvSpPr>
          <p:nvPr/>
        </p:nvSpPr>
        <p:spPr>
          <a:xfrm>
            <a:off x="1061277" y="3277893"/>
            <a:ext cx="7683106" cy="15718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Input: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randomly generated set of FRR sequences</a:t>
            </a:r>
          </a:p>
        </p:txBody>
      </p:sp>
      <p:pic>
        <p:nvPicPr>
          <p:cNvPr id="114" name="Picture 113">
            <a:extLst>
              <a:ext uri="{FF2B5EF4-FFF2-40B4-BE49-F238E27FC236}">
                <a16:creationId xmlns:a16="http://schemas.microsoft.com/office/drawing/2014/main" id="{C0F8EED0-B0E3-CB49-BB23-CA5CD6B68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60" y="1297691"/>
            <a:ext cx="3960000" cy="182905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803A845-49F6-A946-A295-62B1A14B7549}"/>
              </a:ext>
            </a:extLst>
          </p:cNvPr>
          <p:cNvSpPr/>
          <p:nvPr/>
        </p:nvSpPr>
        <p:spPr>
          <a:xfrm>
            <a:off x="1123950" y="1441450"/>
            <a:ext cx="2628900" cy="158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AADAC75-5C8F-9240-BECE-552F0791968E}"/>
              </a:ext>
            </a:extLst>
          </p:cNvPr>
          <p:cNvSpPr/>
          <p:nvPr/>
        </p:nvSpPr>
        <p:spPr>
          <a:xfrm>
            <a:off x="5550408" y="1520825"/>
            <a:ext cx="2628900" cy="158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6D835C-8D59-DA4E-AF51-9F270C72D5AE}"/>
              </a:ext>
            </a:extLst>
          </p:cNvPr>
          <p:cNvSpPr txBox="1"/>
          <p:nvPr/>
        </p:nvSpPr>
        <p:spPr>
          <a:xfrm>
            <a:off x="2498674" y="1404688"/>
            <a:ext cx="19680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chemeClr val="accent6"/>
                </a:solidFill>
                <a:latin typeface="+mn-lt"/>
              </a:rPr>
              <a:t>sequence size=32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2D0717-3BEE-9745-8D38-ECBD2453D720}"/>
              </a:ext>
            </a:extLst>
          </p:cNvPr>
          <p:cNvSpPr txBox="1"/>
          <p:nvPr/>
        </p:nvSpPr>
        <p:spPr>
          <a:xfrm>
            <a:off x="2498674" y="1696264"/>
            <a:ext cx="125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rgbClr val="1500FE"/>
                </a:solidFill>
                <a:latin typeface="+mn-lt"/>
              </a:rPr>
              <a:t>sequence size=16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886A25-1D15-854E-B91D-2B45DED04FAF}"/>
              </a:ext>
            </a:extLst>
          </p:cNvPr>
          <p:cNvSpPr txBox="1"/>
          <p:nvPr/>
        </p:nvSpPr>
        <p:spPr>
          <a:xfrm>
            <a:off x="2491683" y="1967563"/>
            <a:ext cx="125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110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CABC1E-8C4B-B145-BB12-6DCC46A698BE}"/>
              </a:ext>
            </a:extLst>
          </p:cNvPr>
          <p:cNvSpPr txBox="1"/>
          <p:nvPr/>
        </p:nvSpPr>
        <p:spPr>
          <a:xfrm>
            <a:off x="2491683" y="1967373"/>
            <a:ext cx="125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rgbClr val="FF0000"/>
                </a:solidFill>
                <a:latin typeface="+mn-lt"/>
              </a:rPr>
              <a:t>sequence size=8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3D7BAC-BE24-A04A-B3C6-35A4B162FC7F}"/>
              </a:ext>
            </a:extLst>
          </p:cNvPr>
          <p:cNvSpPr txBox="1"/>
          <p:nvPr/>
        </p:nvSpPr>
        <p:spPr>
          <a:xfrm>
            <a:off x="7442677" y="1489665"/>
            <a:ext cx="19680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chemeClr val="accent6"/>
                </a:solidFill>
                <a:latin typeface="+mn-lt"/>
              </a:rPr>
              <a:t>sequence size=32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5AF74C-1494-4C4B-9306-CBBB8FEB3586}"/>
              </a:ext>
            </a:extLst>
          </p:cNvPr>
          <p:cNvSpPr txBox="1"/>
          <p:nvPr/>
        </p:nvSpPr>
        <p:spPr>
          <a:xfrm>
            <a:off x="7442677" y="1781241"/>
            <a:ext cx="125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rgbClr val="1500FE"/>
                </a:solidFill>
                <a:latin typeface="+mn-lt"/>
              </a:rPr>
              <a:t>sequence size=16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E0111B-9231-4745-8D74-1283BD31CFA0}"/>
              </a:ext>
            </a:extLst>
          </p:cNvPr>
          <p:cNvSpPr txBox="1"/>
          <p:nvPr/>
        </p:nvSpPr>
        <p:spPr>
          <a:xfrm>
            <a:off x="7435686" y="2052350"/>
            <a:ext cx="125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1" dirty="0">
                <a:solidFill>
                  <a:srgbClr val="FF0000"/>
                </a:solidFill>
                <a:latin typeface="+mn-lt"/>
              </a:rPr>
              <a:t>sequence size=8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99521B-9872-CE4C-84B9-9C0351E42BA6}"/>
              </a:ext>
            </a:extLst>
          </p:cNvPr>
          <p:cNvCxnSpPr>
            <a:cxnSpLocks/>
          </p:cNvCxnSpPr>
          <p:nvPr/>
        </p:nvCxnSpPr>
        <p:spPr>
          <a:xfrm flipH="1">
            <a:off x="5395868" y="1730493"/>
            <a:ext cx="3300985" cy="0"/>
          </a:xfrm>
          <a:prstGeom prst="line">
            <a:avLst/>
          </a:prstGeom>
          <a:ln w="3810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7A513561-C5A6-C44B-ADB7-101822F8998C}"/>
              </a:ext>
            </a:extLst>
          </p:cNvPr>
          <p:cNvSpPr/>
          <p:nvPr/>
        </p:nvSpPr>
        <p:spPr>
          <a:xfrm>
            <a:off x="4055534" y="275092"/>
            <a:ext cx="4970949" cy="9629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32 factorial possible FRR sequences</a:t>
            </a:r>
            <a:br>
              <a:rPr lang="en-US" dirty="0"/>
            </a:br>
            <a:r>
              <a:rPr lang="en-US" dirty="0"/>
              <a:t>The “duplication” TCAM or recirculation FRR approaches would not scale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982AF0D-E6F1-544C-8359-FF19473B3C25}"/>
              </a:ext>
            </a:extLst>
          </p:cNvPr>
          <p:cNvCxnSpPr>
            <a:cxnSpLocks/>
          </p:cNvCxnSpPr>
          <p:nvPr/>
        </p:nvCxnSpPr>
        <p:spPr>
          <a:xfrm>
            <a:off x="5756564" y="1297691"/>
            <a:ext cx="0" cy="398573"/>
          </a:xfrm>
          <a:prstGeom prst="line">
            <a:avLst/>
          </a:prstGeom>
          <a:ln w="2222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7E40B8C-AD3D-BF4C-AEAA-610752033598}"/>
              </a:ext>
            </a:extLst>
          </p:cNvPr>
          <p:cNvSpPr txBox="1"/>
          <p:nvPr/>
        </p:nvSpPr>
        <p:spPr>
          <a:xfrm rot="16200000">
            <a:off x="-377708" y="2023323"/>
            <a:ext cx="182905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n-lt"/>
              </a:rPr>
              <a:t>avg. #TCAM entries</a:t>
            </a:r>
          </a:p>
        </p:txBody>
      </p:sp>
    </p:spTree>
    <p:extLst>
      <p:ext uri="{BB962C8B-B14F-4D97-AF65-F5344CB8AC3E}">
        <p14:creationId xmlns:p14="http://schemas.microsoft.com/office/powerpoint/2010/main" val="359710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0" grpId="0"/>
      <p:bldP spid="21" grpId="0"/>
      <p:bldP spid="22" grpId="0"/>
      <p:bldP spid="2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F3BBB40F-E4D3-E043-82FD-7EAB26B764B8}"/>
              </a:ext>
            </a:extLst>
          </p:cNvPr>
          <p:cNvCxnSpPr/>
          <p:nvPr/>
        </p:nvCxnSpPr>
        <p:spPr>
          <a:xfrm>
            <a:off x="5343274" y="1549989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19691273-71AD-D74B-8DA8-7B86893EDD7D}"/>
              </a:ext>
            </a:extLst>
          </p:cNvPr>
          <p:cNvCxnSpPr/>
          <p:nvPr/>
        </p:nvCxnSpPr>
        <p:spPr>
          <a:xfrm>
            <a:off x="5355541" y="1413023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009F0564-6591-8943-9D32-508CB1F323F6}"/>
              </a:ext>
            </a:extLst>
          </p:cNvPr>
          <p:cNvCxnSpPr/>
          <p:nvPr/>
        </p:nvCxnSpPr>
        <p:spPr>
          <a:xfrm>
            <a:off x="5349061" y="1826081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B65E41B-2758-614B-BD52-E20F70AE72CD}"/>
              </a:ext>
            </a:extLst>
          </p:cNvPr>
          <p:cNvCxnSpPr/>
          <p:nvPr/>
        </p:nvCxnSpPr>
        <p:spPr>
          <a:xfrm>
            <a:off x="5355541" y="1869585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892AB0-92BC-084C-B103-66F5AC9B9F0E}"/>
              </a:ext>
            </a:extLst>
          </p:cNvPr>
          <p:cNvCxnSpPr/>
          <p:nvPr/>
        </p:nvCxnSpPr>
        <p:spPr>
          <a:xfrm>
            <a:off x="5352915" y="1914029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452DC14-C006-E949-808A-9453FFEEDC7F}"/>
              </a:ext>
            </a:extLst>
          </p:cNvPr>
          <p:cNvCxnSpPr/>
          <p:nvPr/>
        </p:nvCxnSpPr>
        <p:spPr>
          <a:xfrm>
            <a:off x="5349061" y="1971240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118C87B-BA31-BB44-BB10-EF2369299F8C}"/>
              </a:ext>
            </a:extLst>
          </p:cNvPr>
          <p:cNvCxnSpPr/>
          <p:nvPr/>
        </p:nvCxnSpPr>
        <p:spPr>
          <a:xfrm>
            <a:off x="5352915" y="2038395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54336365-E00F-164E-B89E-9CA3AFE788B2}"/>
              </a:ext>
            </a:extLst>
          </p:cNvPr>
          <p:cNvCxnSpPr/>
          <p:nvPr/>
        </p:nvCxnSpPr>
        <p:spPr>
          <a:xfrm>
            <a:off x="5343274" y="2113616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9A57E0C9-4101-ED47-963B-0F49A4E93977}"/>
              </a:ext>
            </a:extLst>
          </p:cNvPr>
          <p:cNvCxnSpPr/>
          <p:nvPr/>
        </p:nvCxnSpPr>
        <p:spPr>
          <a:xfrm>
            <a:off x="5347128" y="2208801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3CA698EC-B857-A946-AB41-DDBA9EE668DB}"/>
              </a:ext>
            </a:extLst>
          </p:cNvPr>
          <p:cNvCxnSpPr/>
          <p:nvPr/>
        </p:nvCxnSpPr>
        <p:spPr>
          <a:xfrm>
            <a:off x="5347128" y="2354635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1B958909-7DAF-5A48-AA16-D26D2447EE20}"/>
              </a:ext>
            </a:extLst>
          </p:cNvPr>
          <p:cNvCxnSpPr/>
          <p:nvPr/>
        </p:nvCxnSpPr>
        <p:spPr>
          <a:xfrm>
            <a:off x="5343274" y="2629609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771226D4-FD87-3A4D-872B-8054A5164B5A}"/>
              </a:ext>
            </a:extLst>
          </p:cNvPr>
          <p:cNvCxnSpPr/>
          <p:nvPr/>
        </p:nvCxnSpPr>
        <p:spPr>
          <a:xfrm>
            <a:off x="5343274" y="2671776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5F0FF53-6598-CE4D-8541-70E582B17910}"/>
              </a:ext>
            </a:extLst>
          </p:cNvPr>
          <p:cNvCxnSpPr/>
          <p:nvPr/>
        </p:nvCxnSpPr>
        <p:spPr>
          <a:xfrm>
            <a:off x="5343274" y="2719130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2CBD9E6-8106-4649-B442-4A634DE76870}"/>
              </a:ext>
            </a:extLst>
          </p:cNvPr>
          <p:cNvSpPr/>
          <p:nvPr/>
        </p:nvSpPr>
        <p:spPr>
          <a:xfrm>
            <a:off x="5404832" y="1388042"/>
            <a:ext cx="3280558" cy="13492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441116-9869-674A-A5CB-A3BB654AB15D}"/>
              </a:ext>
            </a:extLst>
          </p:cNvPr>
          <p:cNvSpPr txBox="1"/>
          <p:nvPr/>
        </p:nvSpPr>
        <p:spPr>
          <a:xfrm rot="16200000">
            <a:off x="3378005" y="2090637"/>
            <a:ext cx="27704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Throughput [Gbps]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0292FC5-9E13-8F42-9E4F-9C899A879AF9}"/>
              </a:ext>
            </a:extLst>
          </p:cNvPr>
          <p:cNvSpPr txBox="1"/>
          <p:nvPr/>
        </p:nvSpPr>
        <p:spPr>
          <a:xfrm>
            <a:off x="5816513" y="3064869"/>
            <a:ext cx="2520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Load [%]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EF4D0EF-34B7-514C-A7F4-0B70A116D44E}"/>
              </a:ext>
            </a:extLst>
          </p:cNvPr>
          <p:cNvSpPr txBox="1"/>
          <p:nvPr/>
        </p:nvSpPr>
        <p:spPr>
          <a:xfrm>
            <a:off x="4906409" y="1569968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10</a:t>
            </a:r>
            <a:r>
              <a:rPr lang="en-US" baseline="30000" dirty="0">
                <a:latin typeface="+mn-lt"/>
              </a:rPr>
              <a:t>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68E744C-86A1-C74D-BFE5-4176AD660065}"/>
              </a:ext>
            </a:extLst>
          </p:cNvPr>
          <p:cNvSpPr txBox="1"/>
          <p:nvPr/>
        </p:nvSpPr>
        <p:spPr>
          <a:xfrm>
            <a:off x="4900552" y="2383371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10</a:t>
            </a:r>
            <a:r>
              <a:rPr lang="en-US" baseline="30000" dirty="0">
                <a:latin typeface="+mn-lt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065F979-E12C-564F-9340-D07B0B0194E2}"/>
              </a:ext>
            </a:extLst>
          </p:cNvPr>
          <p:cNvSpPr txBox="1"/>
          <p:nvPr/>
        </p:nvSpPr>
        <p:spPr>
          <a:xfrm>
            <a:off x="5284860" y="2805389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1DB8509-DF1D-5E49-93A8-670A932A6762}"/>
              </a:ext>
            </a:extLst>
          </p:cNvPr>
          <p:cNvSpPr txBox="1"/>
          <p:nvPr/>
        </p:nvSpPr>
        <p:spPr>
          <a:xfrm>
            <a:off x="5783523" y="2805389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8DC3C4F-5DE0-E246-92E8-2F66D034A215}"/>
              </a:ext>
            </a:extLst>
          </p:cNvPr>
          <p:cNvSpPr txBox="1"/>
          <p:nvPr/>
        </p:nvSpPr>
        <p:spPr>
          <a:xfrm>
            <a:off x="6290689" y="2806660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30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B7F8F9D-24F7-DD47-818B-9FAD458E0131}"/>
              </a:ext>
            </a:extLst>
          </p:cNvPr>
          <p:cNvSpPr txBox="1"/>
          <p:nvPr/>
        </p:nvSpPr>
        <p:spPr>
          <a:xfrm>
            <a:off x="6819227" y="2805389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40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78DCD76-059D-F049-AC68-696B67C0A6D5}"/>
              </a:ext>
            </a:extLst>
          </p:cNvPr>
          <p:cNvSpPr txBox="1"/>
          <p:nvPr/>
        </p:nvSpPr>
        <p:spPr>
          <a:xfrm>
            <a:off x="7325971" y="2806660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50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1F046C-B83D-7D4C-802C-CBCDCCA4E87E}"/>
              </a:ext>
            </a:extLst>
          </p:cNvPr>
          <p:cNvSpPr txBox="1"/>
          <p:nvPr/>
        </p:nvSpPr>
        <p:spPr>
          <a:xfrm>
            <a:off x="7839613" y="2805389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60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DA3B8EA-4CD8-E247-800B-E8BC1885DFC9}"/>
              </a:ext>
            </a:extLst>
          </p:cNvPr>
          <p:cNvGrpSpPr/>
          <p:nvPr/>
        </p:nvGrpSpPr>
        <p:grpSpPr>
          <a:xfrm>
            <a:off x="5497254" y="1301232"/>
            <a:ext cx="3094628" cy="1535373"/>
            <a:chOff x="2900149" y="1828800"/>
            <a:chExt cx="3094628" cy="1535373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851C3CC-4999-1A48-A82B-2CEC63B3E137}"/>
                </a:ext>
              </a:extLst>
            </p:cNvPr>
            <p:cNvCxnSpPr>
              <a:cxnSpLocks/>
            </p:cNvCxnSpPr>
            <p:nvPr/>
          </p:nvCxnSpPr>
          <p:spPr>
            <a:xfrm>
              <a:off x="2900149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A73AE99-A3CC-6047-A46E-5798BD67AB62}"/>
                </a:ext>
              </a:extLst>
            </p:cNvPr>
            <p:cNvCxnSpPr>
              <a:cxnSpLocks/>
            </p:cNvCxnSpPr>
            <p:nvPr/>
          </p:nvCxnSpPr>
          <p:spPr>
            <a:xfrm>
              <a:off x="3421038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7C0B4F6-B7F5-FB4D-A9FC-C4C54AA02A6F}"/>
                </a:ext>
              </a:extLst>
            </p:cNvPr>
            <p:cNvCxnSpPr>
              <a:cxnSpLocks/>
            </p:cNvCxnSpPr>
            <p:nvPr/>
          </p:nvCxnSpPr>
          <p:spPr>
            <a:xfrm>
              <a:off x="3928280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26D4D24-2E26-D845-8F2D-CAAE46410B85}"/>
                </a:ext>
              </a:extLst>
            </p:cNvPr>
            <p:cNvCxnSpPr>
              <a:cxnSpLocks/>
            </p:cNvCxnSpPr>
            <p:nvPr/>
          </p:nvCxnSpPr>
          <p:spPr>
            <a:xfrm>
              <a:off x="4445757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9CCF51B-49AD-B842-918B-1A13486A3EFE}"/>
                </a:ext>
              </a:extLst>
            </p:cNvPr>
            <p:cNvCxnSpPr>
              <a:cxnSpLocks/>
            </p:cNvCxnSpPr>
            <p:nvPr/>
          </p:nvCxnSpPr>
          <p:spPr>
            <a:xfrm>
              <a:off x="4959822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CB6D44B-DAEB-654D-96E7-E815210A5833}"/>
                </a:ext>
              </a:extLst>
            </p:cNvPr>
            <p:cNvCxnSpPr>
              <a:cxnSpLocks/>
            </p:cNvCxnSpPr>
            <p:nvPr/>
          </p:nvCxnSpPr>
          <p:spPr>
            <a:xfrm>
              <a:off x="5473887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6021C9A-9D9B-CD49-B952-C421F581A598}"/>
                </a:ext>
              </a:extLst>
            </p:cNvPr>
            <p:cNvCxnSpPr>
              <a:cxnSpLocks/>
            </p:cNvCxnSpPr>
            <p:nvPr/>
          </p:nvCxnSpPr>
          <p:spPr>
            <a:xfrm>
              <a:off x="5994777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22E3BB81-7106-4448-AEBF-89192FE891C2}"/>
              </a:ext>
            </a:extLst>
          </p:cNvPr>
          <p:cNvSpPr txBox="1"/>
          <p:nvPr/>
        </p:nvSpPr>
        <p:spPr>
          <a:xfrm>
            <a:off x="8347564" y="2813645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70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EEDDC-0320-EC41-8792-CBE45C1AD906}"/>
              </a:ext>
            </a:extLst>
          </p:cNvPr>
          <p:cNvCxnSpPr/>
          <p:nvPr/>
        </p:nvCxnSpPr>
        <p:spPr>
          <a:xfrm>
            <a:off x="5347129" y="2591186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15">
            <a:extLst>
              <a:ext uri="{FF2B5EF4-FFF2-40B4-BE49-F238E27FC236}">
                <a16:creationId xmlns:a16="http://schemas.microsoft.com/office/drawing/2014/main" id="{7660FB58-1D5D-8348-9E40-DDEB47F429CB}"/>
              </a:ext>
            </a:extLst>
          </p:cNvPr>
          <p:cNvSpPr/>
          <p:nvPr/>
        </p:nvSpPr>
        <p:spPr>
          <a:xfrm>
            <a:off x="5514616" y="1886946"/>
            <a:ext cx="3073856" cy="364908"/>
          </a:xfrm>
          <a:custGeom>
            <a:avLst/>
            <a:gdLst>
              <a:gd name="connsiteX0" fmla="*/ 0 w 3091218"/>
              <a:gd name="connsiteY0" fmla="*/ 163773 h 169026"/>
              <a:gd name="connsiteX1" fmla="*/ 518615 w 3091218"/>
              <a:gd name="connsiteY1" fmla="*/ 163773 h 169026"/>
              <a:gd name="connsiteX2" fmla="*/ 1030406 w 3091218"/>
              <a:gd name="connsiteY2" fmla="*/ 109182 h 169026"/>
              <a:gd name="connsiteX3" fmla="*/ 1549021 w 3091218"/>
              <a:gd name="connsiteY3" fmla="*/ 75063 h 169026"/>
              <a:gd name="connsiteX4" fmla="*/ 2060812 w 3091218"/>
              <a:gd name="connsiteY4" fmla="*/ 40943 h 169026"/>
              <a:gd name="connsiteX5" fmla="*/ 2579427 w 3091218"/>
              <a:gd name="connsiteY5" fmla="*/ 13648 h 169026"/>
              <a:gd name="connsiteX6" fmla="*/ 3091218 w 3091218"/>
              <a:gd name="connsiteY6" fmla="*/ 0 h 169026"/>
              <a:gd name="connsiteX0" fmla="*/ 0 w 3073856"/>
              <a:gd name="connsiteY0" fmla="*/ 0 h 757911"/>
              <a:gd name="connsiteX1" fmla="*/ 501253 w 3073856"/>
              <a:gd name="connsiteY1" fmla="*/ 717631 h 757911"/>
              <a:gd name="connsiteX2" fmla="*/ 1013044 w 3073856"/>
              <a:gd name="connsiteY2" fmla="*/ 663040 h 757911"/>
              <a:gd name="connsiteX3" fmla="*/ 1531659 w 3073856"/>
              <a:gd name="connsiteY3" fmla="*/ 628921 h 757911"/>
              <a:gd name="connsiteX4" fmla="*/ 2043450 w 3073856"/>
              <a:gd name="connsiteY4" fmla="*/ 594801 h 757911"/>
              <a:gd name="connsiteX5" fmla="*/ 2562065 w 3073856"/>
              <a:gd name="connsiteY5" fmla="*/ 567506 h 757911"/>
              <a:gd name="connsiteX6" fmla="*/ 3073856 w 3073856"/>
              <a:gd name="connsiteY6" fmla="*/ 553858 h 757911"/>
              <a:gd name="connsiteX0" fmla="*/ 0 w 3073856"/>
              <a:gd name="connsiteY0" fmla="*/ 132 h 696058"/>
              <a:gd name="connsiteX1" fmla="*/ 507040 w 3073856"/>
              <a:gd name="connsiteY1" fmla="*/ 86942 h 696058"/>
              <a:gd name="connsiteX2" fmla="*/ 1013044 w 3073856"/>
              <a:gd name="connsiteY2" fmla="*/ 663172 h 696058"/>
              <a:gd name="connsiteX3" fmla="*/ 1531659 w 3073856"/>
              <a:gd name="connsiteY3" fmla="*/ 629053 h 696058"/>
              <a:gd name="connsiteX4" fmla="*/ 2043450 w 3073856"/>
              <a:gd name="connsiteY4" fmla="*/ 594933 h 696058"/>
              <a:gd name="connsiteX5" fmla="*/ 2562065 w 3073856"/>
              <a:gd name="connsiteY5" fmla="*/ 567638 h 696058"/>
              <a:gd name="connsiteX6" fmla="*/ 3073856 w 3073856"/>
              <a:gd name="connsiteY6" fmla="*/ 553990 h 696058"/>
              <a:gd name="connsiteX0" fmla="*/ 0 w 3073856"/>
              <a:gd name="connsiteY0" fmla="*/ 0 h 657183"/>
              <a:gd name="connsiteX1" fmla="*/ 507040 w 3073856"/>
              <a:gd name="connsiteY1" fmla="*/ 86810 h 657183"/>
              <a:gd name="connsiteX2" fmla="*/ 1013044 w 3073856"/>
              <a:gd name="connsiteY2" fmla="*/ 142179 h 657183"/>
              <a:gd name="connsiteX3" fmla="*/ 1531659 w 3073856"/>
              <a:gd name="connsiteY3" fmla="*/ 628921 h 657183"/>
              <a:gd name="connsiteX4" fmla="*/ 2043450 w 3073856"/>
              <a:gd name="connsiteY4" fmla="*/ 594801 h 657183"/>
              <a:gd name="connsiteX5" fmla="*/ 2562065 w 3073856"/>
              <a:gd name="connsiteY5" fmla="*/ 567506 h 657183"/>
              <a:gd name="connsiteX6" fmla="*/ 3073856 w 3073856"/>
              <a:gd name="connsiteY6" fmla="*/ 553858 h 657183"/>
              <a:gd name="connsiteX0" fmla="*/ 0 w 3073856"/>
              <a:gd name="connsiteY0" fmla="*/ 0 h 616918"/>
              <a:gd name="connsiteX1" fmla="*/ 507040 w 3073856"/>
              <a:gd name="connsiteY1" fmla="*/ 86810 h 616918"/>
              <a:gd name="connsiteX2" fmla="*/ 1013044 w 3073856"/>
              <a:gd name="connsiteY2" fmla="*/ 142179 h 616918"/>
              <a:gd name="connsiteX3" fmla="*/ 1525871 w 3073856"/>
              <a:gd name="connsiteY3" fmla="*/ 212232 h 616918"/>
              <a:gd name="connsiteX4" fmla="*/ 2043450 w 3073856"/>
              <a:gd name="connsiteY4" fmla="*/ 594801 h 616918"/>
              <a:gd name="connsiteX5" fmla="*/ 2562065 w 3073856"/>
              <a:gd name="connsiteY5" fmla="*/ 567506 h 616918"/>
              <a:gd name="connsiteX6" fmla="*/ 3073856 w 3073856"/>
              <a:gd name="connsiteY6" fmla="*/ 553858 h 616918"/>
              <a:gd name="connsiteX0" fmla="*/ 0 w 3073856"/>
              <a:gd name="connsiteY0" fmla="*/ 0 h 584347"/>
              <a:gd name="connsiteX1" fmla="*/ 507040 w 3073856"/>
              <a:gd name="connsiteY1" fmla="*/ 86810 h 584347"/>
              <a:gd name="connsiteX2" fmla="*/ 1013044 w 3073856"/>
              <a:gd name="connsiteY2" fmla="*/ 142179 h 584347"/>
              <a:gd name="connsiteX3" fmla="*/ 1525871 w 3073856"/>
              <a:gd name="connsiteY3" fmla="*/ 212232 h 584347"/>
              <a:gd name="connsiteX4" fmla="*/ 2037663 w 3073856"/>
              <a:gd name="connsiteY4" fmla="*/ 293860 h 584347"/>
              <a:gd name="connsiteX5" fmla="*/ 2562065 w 3073856"/>
              <a:gd name="connsiteY5" fmla="*/ 567506 h 584347"/>
              <a:gd name="connsiteX6" fmla="*/ 3073856 w 3073856"/>
              <a:gd name="connsiteY6" fmla="*/ 553858 h 584347"/>
              <a:gd name="connsiteX0" fmla="*/ 0 w 3073856"/>
              <a:gd name="connsiteY0" fmla="*/ 0 h 584347"/>
              <a:gd name="connsiteX1" fmla="*/ 507040 w 3073856"/>
              <a:gd name="connsiteY1" fmla="*/ 86810 h 584347"/>
              <a:gd name="connsiteX2" fmla="*/ 1013044 w 3073856"/>
              <a:gd name="connsiteY2" fmla="*/ 142179 h 584347"/>
              <a:gd name="connsiteX3" fmla="*/ 1525871 w 3073856"/>
              <a:gd name="connsiteY3" fmla="*/ 212232 h 584347"/>
              <a:gd name="connsiteX4" fmla="*/ 2037663 w 3073856"/>
              <a:gd name="connsiteY4" fmla="*/ 293860 h 584347"/>
              <a:gd name="connsiteX5" fmla="*/ 2562065 w 3073856"/>
              <a:gd name="connsiteY5" fmla="*/ 567506 h 584347"/>
              <a:gd name="connsiteX6" fmla="*/ 3073856 w 3073856"/>
              <a:gd name="connsiteY6" fmla="*/ 553858 h 584347"/>
              <a:gd name="connsiteX0" fmla="*/ 0 w 3073856"/>
              <a:gd name="connsiteY0" fmla="*/ 0 h 584347"/>
              <a:gd name="connsiteX1" fmla="*/ 507040 w 3073856"/>
              <a:gd name="connsiteY1" fmla="*/ 86810 h 584347"/>
              <a:gd name="connsiteX2" fmla="*/ 1013044 w 3073856"/>
              <a:gd name="connsiteY2" fmla="*/ 142179 h 584347"/>
              <a:gd name="connsiteX3" fmla="*/ 1525871 w 3073856"/>
              <a:gd name="connsiteY3" fmla="*/ 212232 h 584347"/>
              <a:gd name="connsiteX4" fmla="*/ 2037663 w 3073856"/>
              <a:gd name="connsiteY4" fmla="*/ 293860 h 584347"/>
              <a:gd name="connsiteX5" fmla="*/ 2562065 w 3073856"/>
              <a:gd name="connsiteY5" fmla="*/ 567506 h 584347"/>
              <a:gd name="connsiteX6" fmla="*/ 3073856 w 3073856"/>
              <a:gd name="connsiteY6" fmla="*/ 553858 h 584347"/>
              <a:gd name="connsiteX0" fmla="*/ 0 w 3073856"/>
              <a:gd name="connsiteY0" fmla="*/ 0 h 553906"/>
              <a:gd name="connsiteX1" fmla="*/ 507040 w 3073856"/>
              <a:gd name="connsiteY1" fmla="*/ 86810 h 553906"/>
              <a:gd name="connsiteX2" fmla="*/ 1013044 w 3073856"/>
              <a:gd name="connsiteY2" fmla="*/ 142179 h 553906"/>
              <a:gd name="connsiteX3" fmla="*/ 1525871 w 3073856"/>
              <a:gd name="connsiteY3" fmla="*/ 212232 h 553906"/>
              <a:gd name="connsiteX4" fmla="*/ 2037663 w 3073856"/>
              <a:gd name="connsiteY4" fmla="*/ 293860 h 553906"/>
              <a:gd name="connsiteX5" fmla="*/ 2550490 w 3073856"/>
              <a:gd name="connsiteY5" fmla="*/ 336012 h 553906"/>
              <a:gd name="connsiteX6" fmla="*/ 3073856 w 3073856"/>
              <a:gd name="connsiteY6" fmla="*/ 553858 h 553906"/>
              <a:gd name="connsiteX0" fmla="*/ 0 w 3073856"/>
              <a:gd name="connsiteY0" fmla="*/ 0 h 553897"/>
              <a:gd name="connsiteX1" fmla="*/ 507040 w 3073856"/>
              <a:gd name="connsiteY1" fmla="*/ 86810 h 553897"/>
              <a:gd name="connsiteX2" fmla="*/ 1013044 w 3073856"/>
              <a:gd name="connsiteY2" fmla="*/ 142179 h 553897"/>
              <a:gd name="connsiteX3" fmla="*/ 1525871 w 3073856"/>
              <a:gd name="connsiteY3" fmla="*/ 212232 h 553897"/>
              <a:gd name="connsiteX4" fmla="*/ 2037663 w 3073856"/>
              <a:gd name="connsiteY4" fmla="*/ 293860 h 553897"/>
              <a:gd name="connsiteX5" fmla="*/ 2550490 w 3073856"/>
              <a:gd name="connsiteY5" fmla="*/ 336012 h 553897"/>
              <a:gd name="connsiteX6" fmla="*/ 3073856 w 3073856"/>
              <a:gd name="connsiteY6" fmla="*/ 553858 h 553897"/>
              <a:gd name="connsiteX0" fmla="*/ 0 w 3073856"/>
              <a:gd name="connsiteY0" fmla="*/ 0 h 363284"/>
              <a:gd name="connsiteX1" fmla="*/ 507040 w 3073856"/>
              <a:gd name="connsiteY1" fmla="*/ 86810 h 363284"/>
              <a:gd name="connsiteX2" fmla="*/ 1013044 w 3073856"/>
              <a:gd name="connsiteY2" fmla="*/ 142179 h 363284"/>
              <a:gd name="connsiteX3" fmla="*/ 1525871 w 3073856"/>
              <a:gd name="connsiteY3" fmla="*/ 212232 h 363284"/>
              <a:gd name="connsiteX4" fmla="*/ 2037663 w 3073856"/>
              <a:gd name="connsiteY4" fmla="*/ 293860 h 363284"/>
              <a:gd name="connsiteX5" fmla="*/ 2550490 w 3073856"/>
              <a:gd name="connsiteY5" fmla="*/ 336012 h 363284"/>
              <a:gd name="connsiteX6" fmla="*/ 3073856 w 3073856"/>
              <a:gd name="connsiteY6" fmla="*/ 362876 h 363284"/>
              <a:gd name="connsiteX0" fmla="*/ 0 w 3073856"/>
              <a:gd name="connsiteY0" fmla="*/ 0 h 364895"/>
              <a:gd name="connsiteX1" fmla="*/ 507040 w 3073856"/>
              <a:gd name="connsiteY1" fmla="*/ 86810 h 364895"/>
              <a:gd name="connsiteX2" fmla="*/ 1013044 w 3073856"/>
              <a:gd name="connsiteY2" fmla="*/ 142179 h 364895"/>
              <a:gd name="connsiteX3" fmla="*/ 1525871 w 3073856"/>
              <a:gd name="connsiteY3" fmla="*/ 212232 h 364895"/>
              <a:gd name="connsiteX4" fmla="*/ 2037663 w 3073856"/>
              <a:gd name="connsiteY4" fmla="*/ 293860 h 364895"/>
              <a:gd name="connsiteX5" fmla="*/ 2550490 w 3073856"/>
              <a:gd name="connsiteY5" fmla="*/ 336012 h 364895"/>
              <a:gd name="connsiteX6" fmla="*/ 3073856 w 3073856"/>
              <a:gd name="connsiteY6" fmla="*/ 362876 h 364895"/>
              <a:gd name="connsiteX0" fmla="*/ 0 w 3073856"/>
              <a:gd name="connsiteY0" fmla="*/ 0 h 364895"/>
              <a:gd name="connsiteX1" fmla="*/ 507040 w 3073856"/>
              <a:gd name="connsiteY1" fmla="*/ 86810 h 364895"/>
              <a:gd name="connsiteX2" fmla="*/ 1013044 w 3073856"/>
              <a:gd name="connsiteY2" fmla="*/ 142179 h 364895"/>
              <a:gd name="connsiteX3" fmla="*/ 1525871 w 3073856"/>
              <a:gd name="connsiteY3" fmla="*/ 212232 h 364895"/>
              <a:gd name="connsiteX4" fmla="*/ 2037663 w 3073856"/>
              <a:gd name="connsiteY4" fmla="*/ 293860 h 364895"/>
              <a:gd name="connsiteX5" fmla="*/ 2550490 w 3073856"/>
              <a:gd name="connsiteY5" fmla="*/ 336012 h 364895"/>
              <a:gd name="connsiteX6" fmla="*/ 3073856 w 3073856"/>
              <a:gd name="connsiteY6" fmla="*/ 362876 h 364895"/>
              <a:gd name="connsiteX0" fmla="*/ 0 w 3073856"/>
              <a:gd name="connsiteY0" fmla="*/ 0 h 364895"/>
              <a:gd name="connsiteX1" fmla="*/ 507040 w 3073856"/>
              <a:gd name="connsiteY1" fmla="*/ 86810 h 364895"/>
              <a:gd name="connsiteX2" fmla="*/ 1013044 w 3073856"/>
              <a:gd name="connsiteY2" fmla="*/ 142179 h 364895"/>
              <a:gd name="connsiteX3" fmla="*/ 1525871 w 3073856"/>
              <a:gd name="connsiteY3" fmla="*/ 212232 h 364895"/>
              <a:gd name="connsiteX4" fmla="*/ 2037663 w 3073856"/>
              <a:gd name="connsiteY4" fmla="*/ 293860 h 364895"/>
              <a:gd name="connsiteX5" fmla="*/ 2550490 w 3073856"/>
              <a:gd name="connsiteY5" fmla="*/ 336012 h 364895"/>
              <a:gd name="connsiteX6" fmla="*/ 3073856 w 3073856"/>
              <a:gd name="connsiteY6" fmla="*/ 362876 h 364895"/>
              <a:gd name="connsiteX0" fmla="*/ 0 w 3073856"/>
              <a:gd name="connsiteY0" fmla="*/ 0 h 364895"/>
              <a:gd name="connsiteX1" fmla="*/ 507040 w 3073856"/>
              <a:gd name="connsiteY1" fmla="*/ 86810 h 364895"/>
              <a:gd name="connsiteX2" fmla="*/ 1013044 w 3073856"/>
              <a:gd name="connsiteY2" fmla="*/ 142179 h 364895"/>
              <a:gd name="connsiteX3" fmla="*/ 1525871 w 3073856"/>
              <a:gd name="connsiteY3" fmla="*/ 212232 h 364895"/>
              <a:gd name="connsiteX4" fmla="*/ 2037663 w 3073856"/>
              <a:gd name="connsiteY4" fmla="*/ 293860 h 364895"/>
              <a:gd name="connsiteX5" fmla="*/ 2550490 w 3073856"/>
              <a:gd name="connsiteY5" fmla="*/ 336012 h 364895"/>
              <a:gd name="connsiteX6" fmla="*/ 3073856 w 3073856"/>
              <a:gd name="connsiteY6" fmla="*/ 362876 h 364895"/>
              <a:gd name="connsiteX0" fmla="*/ 0 w 3073856"/>
              <a:gd name="connsiteY0" fmla="*/ 0 h 364895"/>
              <a:gd name="connsiteX1" fmla="*/ 507040 w 3073856"/>
              <a:gd name="connsiteY1" fmla="*/ 86810 h 364895"/>
              <a:gd name="connsiteX2" fmla="*/ 1013044 w 3073856"/>
              <a:gd name="connsiteY2" fmla="*/ 142179 h 364895"/>
              <a:gd name="connsiteX3" fmla="*/ 1525871 w 3073856"/>
              <a:gd name="connsiteY3" fmla="*/ 212232 h 364895"/>
              <a:gd name="connsiteX4" fmla="*/ 2037663 w 3073856"/>
              <a:gd name="connsiteY4" fmla="*/ 293860 h 364895"/>
              <a:gd name="connsiteX5" fmla="*/ 2550490 w 3073856"/>
              <a:gd name="connsiteY5" fmla="*/ 336012 h 364895"/>
              <a:gd name="connsiteX6" fmla="*/ 3073856 w 3073856"/>
              <a:gd name="connsiteY6" fmla="*/ 362876 h 364895"/>
              <a:gd name="connsiteX0" fmla="*/ 0 w 3073856"/>
              <a:gd name="connsiteY0" fmla="*/ 13 h 364908"/>
              <a:gd name="connsiteX1" fmla="*/ 507040 w 3073856"/>
              <a:gd name="connsiteY1" fmla="*/ 86823 h 364908"/>
              <a:gd name="connsiteX2" fmla="*/ 1013044 w 3073856"/>
              <a:gd name="connsiteY2" fmla="*/ 142192 h 364908"/>
              <a:gd name="connsiteX3" fmla="*/ 1525871 w 3073856"/>
              <a:gd name="connsiteY3" fmla="*/ 212245 h 364908"/>
              <a:gd name="connsiteX4" fmla="*/ 2037663 w 3073856"/>
              <a:gd name="connsiteY4" fmla="*/ 293873 h 364908"/>
              <a:gd name="connsiteX5" fmla="*/ 2550490 w 3073856"/>
              <a:gd name="connsiteY5" fmla="*/ 336025 h 364908"/>
              <a:gd name="connsiteX6" fmla="*/ 3073856 w 3073856"/>
              <a:gd name="connsiteY6" fmla="*/ 362889 h 36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73856" h="364908">
                <a:moveTo>
                  <a:pt x="0" y="13"/>
                </a:moveTo>
                <a:cubicBezTo>
                  <a:pt x="-180" y="-1226"/>
                  <a:pt x="494457" y="80489"/>
                  <a:pt x="507040" y="86823"/>
                </a:cubicBezTo>
                <a:cubicBezTo>
                  <a:pt x="519623" y="93157"/>
                  <a:pt x="1011072" y="150224"/>
                  <a:pt x="1013044" y="142192"/>
                </a:cubicBezTo>
                <a:cubicBezTo>
                  <a:pt x="1015016" y="134160"/>
                  <a:pt x="1516896" y="211909"/>
                  <a:pt x="1525871" y="212245"/>
                </a:cubicBezTo>
                <a:cubicBezTo>
                  <a:pt x="1537319" y="212674"/>
                  <a:pt x="1866893" y="273243"/>
                  <a:pt x="2037663" y="293873"/>
                </a:cubicBezTo>
                <a:cubicBezTo>
                  <a:pt x="2208433" y="314503"/>
                  <a:pt x="2377791" y="324522"/>
                  <a:pt x="2550490" y="336025"/>
                </a:cubicBezTo>
                <a:cubicBezTo>
                  <a:pt x="2723189" y="347528"/>
                  <a:pt x="3065872" y="372088"/>
                  <a:pt x="3073856" y="362889"/>
                </a:cubicBezTo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0BD2C1-2702-3B4F-BCD5-767680700250}"/>
              </a:ext>
            </a:extLst>
          </p:cNvPr>
          <p:cNvCxnSpPr/>
          <p:nvPr/>
        </p:nvCxnSpPr>
        <p:spPr>
          <a:xfrm>
            <a:off x="5347129" y="1791129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F976E3A6-528D-7240-AADD-4D256DC18700}"/>
              </a:ext>
            </a:extLst>
          </p:cNvPr>
          <p:cNvSpPr/>
          <p:nvPr/>
        </p:nvSpPr>
        <p:spPr>
          <a:xfrm>
            <a:off x="5988112" y="1932856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C1D9083-2541-FC4B-9A4A-990405C21872}"/>
              </a:ext>
            </a:extLst>
          </p:cNvPr>
          <p:cNvSpPr/>
          <p:nvPr/>
        </p:nvSpPr>
        <p:spPr>
          <a:xfrm>
            <a:off x="6497472" y="2002312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068F84A-45DF-8D43-BE4B-83F27909A9DB}"/>
              </a:ext>
            </a:extLst>
          </p:cNvPr>
          <p:cNvSpPr/>
          <p:nvPr/>
        </p:nvSpPr>
        <p:spPr>
          <a:xfrm>
            <a:off x="7011722" y="2066384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3EE7FE4-088A-2347-84A0-A61E7B7F8F0B}"/>
              </a:ext>
            </a:extLst>
          </p:cNvPr>
          <p:cNvSpPr/>
          <p:nvPr/>
        </p:nvSpPr>
        <p:spPr>
          <a:xfrm>
            <a:off x="7521082" y="2131356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9C9471D-7937-BC46-8EAE-ECBF7F730F65}"/>
              </a:ext>
            </a:extLst>
          </p:cNvPr>
          <p:cNvSpPr/>
          <p:nvPr/>
        </p:nvSpPr>
        <p:spPr>
          <a:xfrm>
            <a:off x="8035332" y="2183848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35BB788-8B73-494C-AF0C-5BA167780673}"/>
              </a:ext>
            </a:extLst>
          </p:cNvPr>
          <p:cNvSpPr/>
          <p:nvPr/>
        </p:nvSpPr>
        <p:spPr>
          <a:xfrm>
            <a:off x="8559361" y="2222077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E6956699-63A3-9449-B1D5-A6CA160151FF}"/>
              </a:ext>
            </a:extLst>
          </p:cNvPr>
          <p:cNvSpPr/>
          <p:nvPr/>
        </p:nvSpPr>
        <p:spPr>
          <a:xfrm rot="10800000">
            <a:off x="5467632" y="2024738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riangle 51">
            <a:extLst>
              <a:ext uri="{FF2B5EF4-FFF2-40B4-BE49-F238E27FC236}">
                <a16:creationId xmlns:a16="http://schemas.microsoft.com/office/drawing/2014/main" id="{6132FAAC-542C-6541-B91A-E4371CC30E0F}"/>
              </a:ext>
            </a:extLst>
          </p:cNvPr>
          <p:cNvSpPr/>
          <p:nvPr/>
        </p:nvSpPr>
        <p:spPr>
          <a:xfrm rot="10800000">
            <a:off x="5986774" y="2186390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riangle 53">
            <a:extLst>
              <a:ext uri="{FF2B5EF4-FFF2-40B4-BE49-F238E27FC236}">
                <a16:creationId xmlns:a16="http://schemas.microsoft.com/office/drawing/2014/main" id="{311CDA99-B8E7-674D-8014-12DE0E2934EA}"/>
              </a:ext>
            </a:extLst>
          </p:cNvPr>
          <p:cNvSpPr/>
          <p:nvPr/>
        </p:nvSpPr>
        <p:spPr>
          <a:xfrm rot="10800000">
            <a:off x="6486356" y="2327580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riangle 54">
            <a:extLst>
              <a:ext uri="{FF2B5EF4-FFF2-40B4-BE49-F238E27FC236}">
                <a16:creationId xmlns:a16="http://schemas.microsoft.com/office/drawing/2014/main" id="{9168E767-F9A0-9440-B553-47DEE3C3B794}"/>
              </a:ext>
            </a:extLst>
          </p:cNvPr>
          <p:cNvSpPr/>
          <p:nvPr/>
        </p:nvSpPr>
        <p:spPr>
          <a:xfrm rot="10800000">
            <a:off x="7005499" y="2411708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riangle 55">
            <a:extLst>
              <a:ext uri="{FF2B5EF4-FFF2-40B4-BE49-F238E27FC236}">
                <a16:creationId xmlns:a16="http://schemas.microsoft.com/office/drawing/2014/main" id="{8F0B763A-667D-0849-A975-ED8D6CD12AB0}"/>
              </a:ext>
            </a:extLst>
          </p:cNvPr>
          <p:cNvSpPr/>
          <p:nvPr/>
        </p:nvSpPr>
        <p:spPr>
          <a:xfrm rot="10800000">
            <a:off x="7519749" y="2474476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riangle 56">
            <a:extLst>
              <a:ext uri="{FF2B5EF4-FFF2-40B4-BE49-F238E27FC236}">
                <a16:creationId xmlns:a16="http://schemas.microsoft.com/office/drawing/2014/main" id="{A6CC7E56-F90F-6647-A9BD-D08841DA6B27}"/>
              </a:ext>
            </a:extLst>
          </p:cNvPr>
          <p:cNvSpPr/>
          <p:nvPr/>
        </p:nvSpPr>
        <p:spPr>
          <a:xfrm rot="10800000">
            <a:off x="8034000" y="2567979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riangle 57">
            <a:extLst>
              <a:ext uri="{FF2B5EF4-FFF2-40B4-BE49-F238E27FC236}">
                <a16:creationId xmlns:a16="http://schemas.microsoft.com/office/drawing/2014/main" id="{D2550593-7CAA-FA45-9740-6B5C3C6C96EE}"/>
              </a:ext>
            </a:extLst>
          </p:cNvPr>
          <p:cNvSpPr/>
          <p:nvPr/>
        </p:nvSpPr>
        <p:spPr>
          <a:xfrm rot="10800000">
            <a:off x="8553141" y="2655197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F56ECD5-EA35-B542-AA53-4E3EBE43F1A7}"/>
              </a:ext>
            </a:extLst>
          </p:cNvPr>
          <p:cNvSpPr txBox="1"/>
          <p:nvPr/>
        </p:nvSpPr>
        <p:spPr>
          <a:xfrm rot="432286">
            <a:off x="6075598" y="2435377"/>
            <a:ext cx="2013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rgbClr val="FF0000"/>
                </a:solidFill>
                <a:latin typeface="+mn-lt"/>
              </a:rPr>
              <a:t>FRR recirculation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32E657A-8047-6144-8A34-228B2A11F83A}"/>
              </a:ext>
            </a:extLst>
          </p:cNvPr>
          <p:cNvSpPr txBox="1"/>
          <p:nvPr/>
        </p:nvSpPr>
        <p:spPr>
          <a:xfrm rot="455492">
            <a:off x="6246675" y="1843410"/>
            <a:ext cx="2522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/>
                </a:solidFill>
                <a:latin typeface="+mn-lt"/>
              </a:rPr>
              <a:t>immediate </a:t>
            </a:r>
            <a:r>
              <a:rPr lang="en-US" sz="1400" b="1" dirty="0" err="1">
                <a:solidFill>
                  <a:schemeClr val="accent6"/>
                </a:solidFill>
                <a:latin typeface="+mn-lt"/>
              </a:rPr>
              <a:t>reconvergence</a:t>
            </a:r>
            <a:endParaRPr lang="en-US" sz="1400" b="1" dirty="0">
              <a:solidFill>
                <a:schemeClr val="accent6"/>
              </a:solidFill>
              <a:latin typeface="+mn-lt"/>
            </a:endParaRP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F7CD676-7078-AA44-8565-AB2EAAB256F2}"/>
              </a:ext>
            </a:extLst>
          </p:cNvPr>
          <p:cNvCxnSpPr>
            <a:cxnSpLocks/>
          </p:cNvCxnSpPr>
          <p:nvPr/>
        </p:nvCxnSpPr>
        <p:spPr>
          <a:xfrm>
            <a:off x="7042862" y="2158308"/>
            <a:ext cx="1260" cy="252000"/>
          </a:xfrm>
          <a:prstGeom prst="line">
            <a:avLst/>
          </a:prstGeom>
          <a:ln w="22225"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BC16599B-2917-3848-9943-A9D3AD592AA7}"/>
              </a:ext>
            </a:extLst>
          </p:cNvPr>
          <p:cNvSpPr txBox="1"/>
          <p:nvPr/>
        </p:nvSpPr>
        <p:spPr>
          <a:xfrm>
            <a:off x="7051275" y="2145753"/>
            <a:ext cx="495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2.7x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D7F77F6E-05CC-124E-9074-40FBBE17E2D4}"/>
              </a:ext>
            </a:extLst>
          </p:cNvPr>
          <p:cNvSpPr/>
          <p:nvPr/>
        </p:nvSpPr>
        <p:spPr>
          <a:xfrm>
            <a:off x="5502351" y="2047799"/>
            <a:ext cx="3090440" cy="653970"/>
          </a:xfrm>
          <a:custGeom>
            <a:avLst/>
            <a:gdLst>
              <a:gd name="connsiteX0" fmla="*/ 0 w 3090440"/>
              <a:gd name="connsiteY0" fmla="*/ 0 h 653970"/>
              <a:gd name="connsiteX1" fmla="*/ 520860 w 3090440"/>
              <a:gd name="connsiteY1" fmla="*/ 167833 h 653970"/>
              <a:gd name="connsiteX2" fmla="*/ 1024359 w 3090440"/>
              <a:gd name="connsiteY2" fmla="*/ 306729 h 653970"/>
              <a:gd name="connsiteX3" fmla="*/ 1545220 w 3090440"/>
              <a:gd name="connsiteY3" fmla="*/ 387752 h 653970"/>
              <a:gd name="connsiteX4" fmla="*/ 2066081 w 3090440"/>
              <a:gd name="connsiteY4" fmla="*/ 462987 h 653970"/>
              <a:gd name="connsiteX5" fmla="*/ 2575367 w 3090440"/>
              <a:gd name="connsiteY5" fmla="*/ 555585 h 653970"/>
              <a:gd name="connsiteX6" fmla="*/ 3090440 w 3090440"/>
              <a:gd name="connsiteY6" fmla="*/ 653970 h 653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90440" h="653970">
                <a:moveTo>
                  <a:pt x="0" y="0"/>
                </a:moveTo>
                <a:cubicBezTo>
                  <a:pt x="175067" y="58356"/>
                  <a:pt x="350134" y="116712"/>
                  <a:pt x="520860" y="167833"/>
                </a:cubicBezTo>
                <a:cubicBezTo>
                  <a:pt x="691587" y="218955"/>
                  <a:pt x="853632" y="270076"/>
                  <a:pt x="1024359" y="306729"/>
                </a:cubicBezTo>
                <a:cubicBezTo>
                  <a:pt x="1195086" y="343382"/>
                  <a:pt x="1545220" y="387752"/>
                  <a:pt x="1545220" y="387752"/>
                </a:cubicBezTo>
                <a:lnTo>
                  <a:pt x="2066081" y="462987"/>
                </a:lnTo>
                <a:cubicBezTo>
                  <a:pt x="2237772" y="490959"/>
                  <a:pt x="2575367" y="555585"/>
                  <a:pt x="2575367" y="555585"/>
                </a:cubicBezTo>
                <a:lnTo>
                  <a:pt x="3090440" y="65397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55C8B7-786D-8342-967D-7E461EE7A286}"/>
              </a:ext>
            </a:extLst>
          </p:cNvPr>
          <p:cNvSpPr/>
          <p:nvPr/>
        </p:nvSpPr>
        <p:spPr>
          <a:xfrm>
            <a:off x="5347129" y="1301232"/>
            <a:ext cx="3398292" cy="1535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21C437-5BBA-5046-BCB5-03623C4C35F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EF093A-A6E3-7847-93EB-5C61580F5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35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B8E274-E464-E649-9B20-2A6F358EF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3" y="251752"/>
            <a:ext cx="7888151" cy="673874"/>
          </a:xfrm>
        </p:spPr>
        <p:txBody>
          <a:bodyPr/>
          <a:lstStyle/>
          <a:p>
            <a:r>
              <a:rPr lang="en-US" dirty="0"/>
              <a:t>How does FCT vary depending on the FRR primitive?</a:t>
            </a:r>
            <a:br>
              <a:rPr lang="en-US" dirty="0"/>
            </a:br>
            <a:r>
              <a:rPr lang="en-US" dirty="0"/>
              <a:t>PURR </a:t>
            </a:r>
            <a:r>
              <a:rPr lang="en-US" dirty="0">
                <a:solidFill>
                  <a:schemeClr val="accent6"/>
                </a:solidFill>
              </a:rPr>
              <a:t>improves</a:t>
            </a:r>
            <a:r>
              <a:rPr lang="en-US" dirty="0"/>
              <a:t> both FCT and throughput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DBCB80A-473B-9B4E-92C4-2DDA1682CDCF}"/>
              </a:ext>
            </a:extLst>
          </p:cNvPr>
          <p:cNvCxnSpPr/>
          <p:nvPr/>
        </p:nvCxnSpPr>
        <p:spPr>
          <a:xfrm>
            <a:off x="928000" y="1661698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8F836C75-EAE7-C54D-B749-24E4DCEAD6B9}"/>
              </a:ext>
            </a:extLst>
          </p:cNvPr>
          <p:cNvCxnSpPr/>
          <p:nvPr/>
        </p:nvCxnSpPr>
        <p:spPr>
          <a:xfrm>
            <a:off x="921176" y="2047354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F30D7A9D-DFE3-0545-BE5E-7634E75993D5}"/>
              </a:ext>
            </a:extLst>
          </p:cNvPr>
          <p:cNvCxnSpPr/>
          <p:nvPr/>
        </p:nvCxnSpPr>
        <p:spPr>
          <a:xfrm>
            <a:off x="921176" y="2424942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E276E3E-E9C2-1E41-BCB1-BDFB91EE6729}"/>
              </a:ext>
            </a:extLst>
          </p:cNvPr>
          <p:cNvCxnSpPr>
            <a:cxnSpLocks/>
          </p:cNvCxnSpPr>
          <p:nvPr/>
        </p:nvCxnSpPr>
        <p:spPr>
          <a:xfrm>
            <a:off x="1071301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5933EAD-6E1C-4544-9C1F-26BB5D07A915}"/>
              </a:ext>
            </a:extLst>
          </p:cNvPr>
          <p:cNvCxnSpPr>
            <a:cxnSpLocks/>
          </p:cNvCxnSpPr>
          <p:nvPr/>
        </p:nvCxnSpPr>
        <p:spPr>
          <a:xfrm>
            <a:off x="1592190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1667ADD-46BB-D944-8C55-D016F7C04A65}"/>
              </a:ext>
            </a:extLst>
          </p:cNvPr>
          <p:cNvCxnSpPr>
            <a:cxnSpLocks/>
          </p:cNvCxnSpPr>
          <p:nvPr/>
        </p:nvCxnSpPr>
        <p:spPr>
          <a:xfrm>
            <a:off x="2099432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44FAEB7-E39B-6B4D-9917-79E462AE9D2A}"/>
              </a:ext>
            </a:extLst>
          </p:cNvPr>
          <p:cNvCxnSpPr>
            <a:cxnSpLocks/>
          </p:cNvCxnSpPr>
          <p:nvPr/>
        </p:nvCxnSpPr>
        <p:spPr>
          <a:xfrm>
            <a:off x="2616909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68F505F3-8520-6D4C-AFF8-4295733F88BC}"/>
              </a:ext>
            </a:extLst>
          </p:cNvPr>
          <p:cNvCxnSpPr>
            <a:cxnSpLocks/>
          </p:cNvCxnSpPr>
          <p:nvPr/>
        </p:nvCxnSpPr>
        <p:spPr>
          <a:xfrm>
            <a:off x="3130974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60857190-9D65-1945-AFB0-1082A52E5A38}"/>
              </a:ext>
            </a:extLst>
          </p:cNvPr>
          <p:cNvCxnSpPr>
            <a:cxnSpLocks/>
          </p:cNvCxnSpPr>
          <p:nvPr/>
        </p:nvCxnSpPr>
        <p:spPr>
          <a:xfrm>
            <a:off x="3645039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31BD75C0-CF68-054F-A88E-4406883D064E}"/>
              </a:ext>
            </a:extLst>
          </p:cNvPr>
          <p:cNvCxnSpPr>
            <a:cxnSpLocks/>
          </p:cNvCxnSpPr>
          <p:nvPr/>
        </p:nvCxnSpPr>
        <p:spPr>
          <a:xfrm>
            <a:off x="4165929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3848B50E-CB7F-B347-A1A8-E6AF2C9B9ED4}"/>
              </a:ext>
            </a:extLst>
          </p:cNvPr>
          <p:cNvSpPr/>
          <p:nvPr/>
        </p:nvSpPr>
        <p:spPr>
          <a:xfrm>
            <a:off x="921176" y="1279668"/>
            <a:ext cx="3398292" cy="1535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308E40E-B90C-F04E-B95B-3EE9744BA05F}"/>
              </a:ext>
            </a:extLst>
          </p:cNvPr>
          <p:cNvSpPr txBox="1"/>
          <p:nvPr/>
        </p:nvSpPr>
        <p:spPr>
          <a:xfrm rot="16200000">
            <a:off x="-1047948" y="2069073"/>
            <a:ext cx="27704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Small flows FCT [</a:t>
            </a:r>
            <a:r>
              <a:rPr lang="en-US" sz="2000" dirty="0" err="1">
                <a:latin typeface="+mn-lt"/>
              </a:rPr>
              <a:t>ms</a:t>
            </a:r>
            <a:r>
              <a:rPr lang="en-US" sz="2000" dirty="0">
                <a:latin typeface="+mn-lt"/>
              </a:rPr>
              <a:t>]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C783DA0-BC4E-3C43-BF25-9C5D8202CAEE}"/>
              </a:ext>
            </a:extLst>
          </p:cNvPr>
          <p:cNvSpPr txBox="1"/>
          <p:nvPr/>
        </p:nvSpPr>
        <p:spPr>
          <a:xfrm>
            <a:off x="1390560" y="3043305"/>
            <a:ext cx="2520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Load [%]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CB2448B1-4603-DA42-BF96-EE86CBF54086}"/>
              </a:ext>
            </a:extLst>
          </p:cNvPr>
          <p:cNvSpPr txBox="1"/>
          <p:nvPr/>
        </p:nvSpPr>
        <p:spPr>
          <a:xfrm>
            <a:off x="474599" y="1086934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2.0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633331C-9AFB-4640-9496-D7CC1452D138}"/>
              </a:ext>
            </a:extLst>
          </p:cNvPr>
          <p:cNvSpPr txBox="1"/>
          <p:nvPr/>
        </p:nvSpPr>
        <p:spPr>
          <a:xfrm>
            <a:off x="457436" y="1464521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1.5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4F7A4AC-A837-2546-A903-E0DCEB0585B8}"/>
              </a:ext>
            </a:extLst>
          </p:cNvPr>
          <p:cNvSpPr txBox="1"/>
          <p:nvPr/>
        </p:nvSpPr>
        <p:spPr>
          <a:xfrm>
            <a:off x="480456" y="1855132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1.0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575821E1-CCE2-A640-A0C2-0F8788FD6E24}"/>
              </a:ext>
            </a:extLst>
          </p:cNvPr>
          <p:cNvSpPr txBox="1"/>
          <p:nvPr/>
        </p:nvSpPr>
        <p:spPr>
          <a:xfrm>
            <a:off x="474599" y="2240276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0.5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79D055E-9744-8545-B91D-6F81E562E3AE}"/>
              </a:ext>
            </a:extLst>
          </p:cNvPr>
          <p:cNvSpPr txBox="1"/>
          <p:nvPr/>
        </p:nvSpPr>
        <p:spPr>
          <a:xfrm>
            <a:off x="474599" y="2612413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0.0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6C7AC47-C706-BE40-9B8D-0A3BCB2DDF9A}"/>
              </a:ext>
            </a:extLst>
          </p:cNvPr>
          <p:cNvSpPr txBox="1"/>
          <p:nvPr/>
        </p:nvSpPr>
        <p:spPr>
          <a:xfrm>
            <a:off x="858907" y="2783825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10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F7872270-B5A5-B343-8221-1C11FAA12E8F}"/>
              </a:ext>
            </a:extLst>
          </p:cNvPr>
          <p:cNvSpPr txBox="1"/>
          <p:nvPr/>
        </p:nvSpPr>
        <p:spPr>
          <a:xfrm>
            <a:off x="1357570" y="2783825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20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379C2B1-FA99-E44D-93F6-8FC554F5EB40}"/>
              </a:ext>
            </a:extLst>
          </p:cNvPr>
          <p:cNvSpPr txBox="1"/>
          <p:nvPr/>
        </p:nvSpPr>
        <p:spPr>
          <a:xfrm>
            <a:off x="1864736" y="2785096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30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36BC94DF-BFB7-5748-8456-F9A7FF675351}"/>
              </a:ext>
            </a:extLst>
          </p:cNvPr>
          <p:cNvSpPr txBox="1"/>
          <p:nvPr/>
        </p:nvSpPr>
        <p:spPr>
          <a:xfrm>
            <a:off x="2393274" y="2783825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40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884015D-793A-7D47-944F-0CBFA4ED2153}"/>
              </a:ext>
            </a:extLst>
          </p:cNvPr>
          <p:cNvSpPr txBox="1"/>
          <p:nvPr/>
        </p:nvSpPr>
        <p:spPr>
          <a:xfrm>
            <a:off x="2900018" y="2785096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50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1D8B02B-28C9-9843-93C2-C9E984014D70}"/>
              </a:ext>
            </a:extLst>
          </p:cNvPr>
          <p:cNvSpPr txBox="1"/>
          <p:nvPr/>
        </p:nvSpPr>
        <p:spPr>
          <a:xfrm>
            <a:off x="3413660" y="2783825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60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DC2F6A2-F580-964C-8EC2-8DDC9FC13294}"/>
              </a:ext>
            </a:extLst>
          </p:cNvPr>
          <p:cNvSpPr txBox="1"/>
          <p:nvPr/>
        </p:nvSpPr>
        <p:spPr>
          <a:xfrm>
            <a:off x="3921611" y="2792081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70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E40C8969-6597-B943-949B-8ACDD4F0003B}"/>
              </a:ext>
            </a:extLst>
          </p:cNvPr>
          <p:cNvGrpSpPr/>
          <p:nvPr/>
        </p:nvGrpSpPr>
        <p:grpSpPr>
          <a:xfrm>
            <a:off x="1038128" y="2385707"/>
            <a:ext cx="3160080" cy="235959"/>
            <a:chOff x="2866976" y="2934839"/>
            <a:chExt cx="3160080" cy="235959"/>
          </a:xfrm>
        </p:grpSpPr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169BE771-1F52-844A-9B5F-8C7591A16A73}"/>
                </a:ext>
              </a:extLst>
            </p:cNvPr>
            <p:cNvSpPr/>
            <p:nvPr/>
          </p:nvSpPr>
          <p:spPr>
            <a:xfrm>
              <a:off x="2900149" y="2968388"/>
              <a:ext cx="3091218" cy="169026"/>
            </a:xfrm>
            <a:custGeom>
              <a:avLst/>
              <a:gdLst>
                <a:gd name="connsiteX0" fmla="*/ 0 w 3091218"/>
                <a:gd name="connsiteY0" fmla="*/ 163773 h 169026"/>
                <a:gd name="connsiteX1" fmla="*/ 518615 w 3091218"/>
                <a:gd name="connsiteY1" fmla="*/ 163773 h 169026"/>
                <a:gd name="connsiteX2" fmla="*/ 1030406 w 3091218"/>
                <a:gd name="connsiteY2" fmla="*/ 109182 h 169026"/>
                <a:gd name="connsiteX3" fmla="*/ 1549021 w 3091218"/>
                <a:gd name="connsiteY3" fmla="*/ 75063 h 169026"/>
                <a:gd name="connsiteX4" fmla="*/ 2060812 w 3091218"/>
                <a:gd name="connsiteY4" fmla="*/ 40943 h 169026"/>
                <a:gd name="connsiteX5" fmla="*/ 2579427 w 3091218"/>
                <a:gd name="connsiteY5" fmla="*/ 13648 h 169026"/>
                <a:gd name="connsiteX6" fmla="*/ 3091218 w 3091218"/>
                <a:gd name="connsiteY6" fmla="*/ 0 h 169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91218" h="169026">
                  <a:moveTo>
                    <a:pt x="0" y="163773"/>
                  </a:moveTo>
                  <a:cubicBezTo>
                    <a:pt x="173440" y="168322"/>
                    <a:pt x="346881" y="172872"/>
                    <a:pt x="518615" y="163773"/>
                  </a:cubicBezTo>
                  <a:cubicBezTo>
                    <a:pt x="690349" y="154674"/>
                    <a:pt x="858672" y="123967"/>
                    <a:pt x="1030406" y="109182"/>
                  </a:cubicBezTo>
                  <a:cubicBezTo>
                    <a:pt x="1202140" y="94397"/>
                    <a:pt x="1549021" y="75063"/>
                    <a:pt x="1549021" y="75063"/>
                  </a:cubicBezTo>
                  <a:lnTo>
                    <a:pt x="2060812" y="40943"/>
                  </a:lnTo>
                  <a:lnTo>
                    <a:pt x="2579427" y="13648"/>
                  </a:lnTo>
                  <a:cubicBezTo>
                    <a:pt x="2751161" y="6824"/>
                    <a:pt x="2921189" y="3412"/>
                    <a:pt x="3091218" y="0"/>
                  </a:cubicBezTo>
                </a:path>
              </a:pathLst>
            </a:cu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A0F5A0B6-9C7D-374C-B57E-4407B7755BF0}"/>
                </a:ext>
              </a:extLst>
            </p:cNvPr>
            <p:cNvSpPr/>
            <p:nvPr/>
          </p:nvSpPr>
          <p:spPr>
            <a:xfrm>
              <a:off x="2866976" y="3105998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931EE2A4-FF1C-DB49-A11E-ECD24FDEEA12}"/>
                </a:ext>
              </a:extLst>
            </p:cNvPr>
            <p:cNvSpPr/>
            <p:nvPr/>
          </p:nvSpPr>
          <p:spPr>
            <a:xfrm>
              <a:off x="3391007" y="3097030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E127FC06-AA8B-444A-B3EC-16C02BD34252}"/>
                </a:ext>
              </a:extLst>
            </p:cNvPr>
            <p:cNvSpPr/>
            <p:nvPr/>
          </p:nvSpPr>
          <p:spPr>
            <a:xfrm>
              <a:off x="3900367" y="3039163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1867DFCD-AF8D-6F4E-802C-9DE0E51113D1}"/>
                </a:ext>
              </a:extLst>
            </p:cNvPr>
            <p:cNvSpPr/>
            <p:nvPr/>
          </p:nvSpPr>
          <p:spPr>
            <a:xfrm>
              <a:off x="4414617" y="3010637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FAB4EA-5EFB-B04B-86C3-681BD525A954}"/>
                </a:ext>
              </a:extLst>
            </p:cNvPr>
            <p:cNvSpPr/>
            <p:nvPr/>
          </p:nvSpPr>
          <p:spPr>
            <a:xfrm>
              <a:off x="4923977" y="2977224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9339A00D-8CC8-0D4E-94A5-706939E21A9B}"/>
                </a:ext>
              </a:extLst>
            </p:cNvPr>
            <p:cNvSpPr/>
            <p:nvPr/>
          </p:nvSpPr>
          <p:spPr>
            <a:xfrm>
              <a:off x="5438227" y="2948698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EFCF0D45-4B78-2E4D-BBAD-97F5D348EE61}"/>
                </a:ext>
              </a:extLst>
            </p:cNvPr>
            <p:cNvSpPr/>
            <p:nvPr/>
          </p:nvSpPr>
          <p:spPr>
            <a:xfrm>
              <a:off x="5962256" y="2934839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6BED6788-D7C2-4345-8AD7-373922DB3785}"/>
              </a:ext>
            </a:extLst>
          </p:cNvPr>
          <p:cNvGrpSpPr/>
          <p:nvPr/>
        </p:nvGrpSpPr>
        <p:grpSpPr>
          <a:xfrm>
            <a:off x="1041679" y="1904433"/>
            <a:ext cx="3156538" cy="449735"/>
            <a:chOff x="2870527" y="2453565"/>
            <a:chExt cx="3156538" cy="449735"/>
          </a:xfrm>
        </p:grpSpPr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1E956C92-BB3E-924A-97A0-002BFD660798}"/>
                </a:ext>
              </a:extLst>
            </p:cNvPr>
            <p:cNvSpPr/>
            <p:nvPr/>
          </p:nvSpPr>
          <p:spPr>
            <a:xfrm>
              <a:off x="2906973" y="2497540"/>
              <a:ext cx="3091218" cy="354842"/>
            </a:xfrm>
            <a:custGeom>
              <a:avLst/>
              <a:gdLst>
                <a:gd name="connsiteX0" fmla="*/ 0 w 3091218"/>
                <a:gd name="connsiteY0" fmla="*/ 354842 h 354842"/>
                <a:gd name="connsiteX1" fmla="*/ 518615 w 3091218"/>
                <a:gd name="connsiteY1" fmla="*/ 279779 h 354842"/>
                <a:gd name="connsiteX2" fmla="*/ 1030406 w 3091218"/>
                <a:gd name="connsiteY2" fmla="*/ 184245 h 354842"/>
                <a:gd name="connsiteX3" fmla="*/ 1535373 w 3091218"/>
                <a:gd name="connsiteY3" fmla="*/ 136478 h 354842"/>
                <a:gd name="connsiteX4" fmla="*/ 2053988 w 3091218"/>
                <a:gd name="connsiteY4" fmla="*/ 75063 h 354842"/>
                <a:gd name="connsiteX5" fmla="*/ 2572603 w 3091218"/>
                <a:gd name="connsiteY5" fmla="*/ 20472 h 354842"/>
                <a:gd name="connsiteX6" fmla="*/ 3091218 w 3091218"/>
                <a:gd name="connsiteY6" fmla="*/ 0 h 35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91218" h="354842">
                  <a:moveTo>
                    <a:pt x="0" y="354842"/>
                  </a:moveTo>
                  <a:cubicBezTo>
                    <a:pt x="173440" y="331527"/>
                    <a:pt x="346881" y="308212"/>
                    <a:pt x="518615" y="279779"/>
                  </a:cubicBezTo>
                  <a:cubicBezTo>
                    <a:pt x="690349" y="251346"/>
                    <a:pt x="860946" y="208128"/>
                    <a:pt x="1030406" y="184245"/>
                  </a:cubicBezTo>
                  <a:cubicBezTo>
                    <a:pt x="1199866" y="160362"/>
                    <a:pt x="1364776" y="154675"/>
                    <a:pt x="1535373" y="136478"/>
                  </a:cubicBezTo>
                  <a:cubicBezTo>
                    <a:pt x="1705970" y="118281"/>
                    <a:pt x="2053988" y="75063"/>
                    <a:pt x="2053988" y="75063"/>
                  </a:cubicBezTo>
                  <a:cubicBezTo>
                    <a:pt x="2226860" y="55729"/>
                    <a:pt x="2399731" y="32982"/>
                    <a:pt x="2572603" y="20472"/>
                  </a:cubicBezTo>
                  <a:cubicBezTo>
                    <a:pt x="2745475" y="7962"/>
                    <a:pt x="2918346" y="3981"/>
                    <a:pt x="3091218" y="0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Triangle 123">
              <a:extLst>
                <a:ext uri="{FF2B5EF4-FFF2-40B4-BE49-F238E27FC236}">
                  <a16:creationId xmlns:a16="http://schemas.microsoft.com/office/drawing/2014/main" id="{D7A3DA81-E6BB-D343-ABCE-3223D7BA91DE}"/>
                </a:ext>
              </a:extLst>
            </p:cNvPr>
            <p:cNvSpPr/>
            <p:nvPr/>
          </p:nvSpPr>
          <p:spPr>
            <a:xfrm rot="10800000">
              <a:off x="2870527" y="2830097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Triangle 124">
              <a:extLst>
                <a:ext uri="{FF2B5EF4-FFF2-40B4-BE49-F238E27FC236}">
                  <a16:creationId xmlns:a16="http://schemas.microsoft.com/office/drawing/2014/main" id="{A9E1556A-211A-5F4B-A502-A337C2A4E7E3}"/>
                </a:ext>
              </a:extLst>
            </p:cNvPr>
            <p:cNvSpPr/>
            <p:nvPr/>
          </p:nvSpPr>
          <p:spPr>
            <a:xfrm rot="10800000">
              <a:off x="3389669" y="2742893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riangle 125">
              <a:extLst>
                <a:ext uri="{FF2B5EF4-FFF2-40B4-BE49-F238E27FC236}">
                  <a16:creationId xmlns:a16="http://schemas.microsoft.com/office/drawing/2014/main" id="{EEAC8347-03E4-F54B-8A83-8C1264D6C2A4}"/>
                </a:ext>
              </a:extLst>
            </p:cNvPr>
            <p:cNvSpPr/>
            <p:nvPr/>
          </p:nvSpPr>
          <p:spPr>
            <a:xfrm rot="10800000">
              <a:off x="3889251" y="2641020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Triangle 126">
              <a:extLst>
                <a:ext uri="{FF2B5EF4-FFF2-40B4-BE49-F238E27FC236}">
                  <a16:creationId xmlns:a16="http://schemas.microsoft.com/office/drawing/2014/main" id="{47E79E4A-15DB-4B4D-A053-F2AA6787424A}"/>
                </a:ext>
              </a:extLst>
            </p:cNvPr>
            <p:cNvSpPr/>
            <p:nvPr/>
          </p:nvSpPr>
          <p:spPr>
            <a:xfrm rot="10800000">
              <a:off x="4408394" y="2597824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Triangle 127">
              <a:extLst>
                <a:ext uri="{FF2B5EF4-FFF2-40B4-BE49-F238E27FC236}">
                  <a16:creationId xmlns:a16="http://schemas.microsoft.com/office/drawing/2014/main" id="{C07854C9-6C1E-E748-8FE7-210F2FB5856F}"/>
                </a:ext>
              </a:extLst>
            </p:cNvPr>
            <p:cNvSpPr/>
            <p:nvPr/>
          </p:nvSpPr>
          <p:spPr>
            <a:xfrm rot="10800000">
              <a:off x="4922644" y="2544847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Triangle 128">
              <a:extLst>
                <a:ext uri="{FF2B5EF4-FFF2-40B4-BE49-F238E27FC236}">
                  <a16:creationId xmlns:a16="http://schemas.microsoft.com/office/drawing/2014/main" id="{EE2E462E-D9AB-0449-A27B-23ED7F18C0AA}"/>
                </a:ext>
              </a:extLst>
            </p:cNvPr>
            <p:cNvSpPr/>
            <p:nvPr/>
          </p:nvSpPr>
          <p:spPr>
            <a:xfrm rot="10800000">
              <a:off x="5436895" y="2482092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Triangle 129">
              <a:extLst>
                <a:ext uri="{FF2B5EF4-FFF2-40B4-BE49-F238E27FC236}">
                  <a16:creationId xmlns:a16="http://schemas.microsoft.com/office/drawing/2014/main" id="{8EF53DDB-6D37-8744-87D6-38FB4D9C84EF}"/>
                </a:ext>
              </a:extLst>
            </p:cNvPr>
            <p:cNvSpPr/>
            <p:nvPr/>
          </p:nvSpPr>
          <p:spPr>
            <a:xfrm rot="10800000">
              <a:off x="5956036" y="2453565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id="{411E6C5F-0EBA-8B40-A583-167CBCBFE4C3}"/>
              </a:ext>
            </a:extLst>
          </p:cNvPr>
          <p:cNvSpPr txBox="1"/>
          <p:nvPr/>
        </p:nvSpPr>
        <p:spPr>
          <a:xfrm>
            <a:off x="2039675" y="1704624"/>
            <a:ext cx="2013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rgbClr val="FF0000"/>
                </a:solidFill>
                <a:latin typeface="+mn-lt"/>
              </a:rPr>
              <a:t>FRR recirculation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6BA68BF5-2A04-1B44-9FE5-B38CB6A30DE4}"/>
              </a:ext>
            </a:extLst>
          </p:cNvPr>
          <p:cNvSpPr txBox="1"/>
          <p:nvPr/>
        </p:nvSpPr>
        <p:spPr>
          <a:xfrm>
            <a:off x="2148594" y="2459754"/>
            <a:ext cx="2522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/>
                </a:solidFill>
                <a:latin typeface="+mn-lt"/>
              </a:rPr>
              <a:t>immediate </a:t>
            </a:r>
            <a:r>
              <a:rPr lang="en-US" sz="1400" b="1" dirty="0" err="1">
                <a:solidFill>
                  <a:schemeClr val="accent6"/>
                </a:solidFill>
                <a:latin typeface="+mn-lt"/>
              </a:rPr>
              <a:t>reconvergence</a:t>
            </a:r>
            <a:endParaRPr lang="en-US" sz="1400" b="1" dirty="0">
              <a:solidFill>
                <a:schemeClr val="accent6"/>
              </a:solidFill>
              <a:latin typeface="+mn-lt"/>
            </a:endParaRPr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CAFA354C-44EF-044C-83B8-120CEA06FF97}"/>
              </a:ext>
            </a:extLst>
          </p:cNvPr>
          <p:cNvCxnSpPr>
            <a:cxnSpLocks/>
          </p:cNvCxnSpPr>
          <p:nvPr/>
        </p:nvCxnSpPr>
        <p:spPr>
          <a:xfrm>
            <a:off x="2616909" y="2148856"/>
            <a:ext cx="1260" cy="296413"/>
          </a:xfrm>
          <a:prstGeom prst="line">
            <a:avLst/>
          </a:prstGeom>
          <a:ln w="22225"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2" name="TextBox 141">
            <a:extLst>
              <a:ext uri="{FF2B5EF4-FFF2-40B4-BE49-F238E27FC236}">
                <a16:creationId xmlns:a16="http://schemas.microsoft.com/office/drawing/2014/main" id="{2079BC0F-CB99-0D49-9877-D2C619FF3D3E}"/>
              </a:ext>
            </a:extLst>
          </p:cNvPr>
          <p:cNvSpPr txBox="1"/>
          <p:nvPr/>
        </p:nvSpPr>
        <p:spPr>
          <a:xfrm>
            <a:off x="2625322" y="2124189"/>
            <a:ext cx="495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2.4x</a:t>
            </a:r>
          </a:p>
        </p:txBody>
      </p:sp>
      <p:sp>
        <p:nvSpPr>
          <p:cNvPr id="143" name="Content Placeholder 2">
            <a:extLst>
              <a:ext uri="{FF2B5EF4-FFF2-40B4-BE49-F238E27FC236}">
                <a16:creationId xmlns:a16="http://schemas.microsoft.com/office/drawing/2014/main" id="{6C13EFC4-1C60-BB4C-8383-3D934AEA8C6D}"/>
              </a:ext>
            </a:extLst>
          </p:cNvPr>
          <p:cNvSpPr txBox="1">
            <a:spLocks/>
          </p:cNvSpPr>
          <p:nvPr/>
        </p:nvSpPr>
        <p:spPr>
          <a:xfrm>
            <a:off x="1061277" y="3671085"/>
            <a:ext cx="7683106" cy="15718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NS-3 simulations</a:t>
            </a:r>
          </a:p>
          <a:p>
            <a:pPr marL="0" indent="0">
              <a:buNone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Topology: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32-server Clos network, 10Gbps links</a:t>
            </a:r>
          </a:p>
          <a:p>
            <a:pPr marL="0" indent="0">
              <a:buNone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Workload: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data-mining      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Transport: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DCTCP       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One link failure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at 0.5s</a:t>
            </a: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AD56E47B-49DB-CD4F-AF94-014AD12BC2C0}"/>
              </a:ext>
            </a:extLst>
          </p:cNvPr>
          <p:cNvSpPr/>
          <p:nvPr/>
        </p:nvSpPr>
        <p:spPr>
          <a:xfrm>
            <a:off x="5464081" y="1843442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20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28" grpId="0" animBg="1"/>
      <p:bldP spid="52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5" grpId="0"/>
      <p:bldP spid="66" grpId="0"/>
      <p:bldP spid="73" grpId="0"/>
      <p:bldP spid="4" grpId="0" animBg="1"/>
      <p:bldP spid="139" grpId="0"/>
      <p:bldP spid="140" grpId="0"/>
      <p:bldP spid="142" grpId="0"/>
      <p:bldP spid="13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F3BBB40F-E4D3-E043-82FD-7EAB26B764B8}"/>
              </a:ext>
            </a:extLst>
          </p:cNvPr>
          <p:cNvCxnSpPr/>
          <p:nvPr/>
        </p:nvCxnSpPr>
        <p:spPr>
          <a:xfrm>
            <a:off x="5343274" y="1549989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19691273-71AD-D74B-8DA8-7B86893EDD7D}"/>
              </a:ext>
            </a:extLst>
          </p:cNvPr>
          <p:cNvCxnSpPr/>
          <p:nvPr/>
        </p:nvCxnSpPr>
        <p:spPr>
          <a:xfrm>
            <a:off x="5355541" y="1413023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009F0564-6591-8943-9D32-508CB1F323F6}"/>
              </a:ext>
            </a:extLst>
          </p:cNvPr>
          <p:cNvCxnSpPr/>
          <p:nvPr/>
        </p:nvCxnSpPr>
        <p:spPr>
          <a:xfrm>
            <a:off x="5349061" y="1826081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B65E41B-2758-614B-BD52-E20F70AE72CD}"/>
              </a:ext>
            </a:extLst>
          </p:cNvPr>
          <p:cNvCxnSpPr/>
          <p:nvPr/>
        </p:nvCxnSpPr>
        <p:spPr>
          <a:xfrm>
            <a:off x="5355541" y="1869585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892AB0-92BC-084C-B103-66F5AC9B9F0E}"/>
              </a:ext>
            </a:extLst>
          </p:cNvPr>
          <p:cNvCxnSpPr/>
          <p:nvPr/>
        </p:nvCxnSpPr>
        <p:spPr>
          <a:xfrm>
            <a:off x="5352915" y="1914029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452DC14-C006-E949-808A-9453FFEEDC7F}"/>
              </a:ext>
            </a:extLst>
          </p:cNvPr>
          <p:cNvCxnSpPr/>
          <p:nvPr/>
        </p:nvCxnSpPr>
        <p:spPr>
          <a:xfrm>
            <a:off x="5349061" y="1971240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118C87B-BA31-BB44-BB10-EF2369299F8C}"/>
              </a:ext>
            </a:extLst>
          </p:cNvPr>
          <p:cNvCxnSpPr/>
          <p:nvPr/>
        </p:nvCxnSpPr>
        <p:spPr>
          <a:xfrm>
            <a:off x="5352915" y="2038395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54336365-E00F-164E-B89E-9CA3AFE788B2}"/>
              </a:ext>
            </a:extLst>
          </p:cNvPr>
          <p:cNvCxnSpPr/>
          <p:nvPr/>
        </p:nvCxnSpPr>
        <p:spPr>
          <a:xfrm>
            <a:off x="5343274" y="2113616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9A57E0C9-4101-ED47-963B-0F49A4E93977}"/>
              </a:ext>
            </a:extLst>
          </p:cNvPr>
          <p:cNvCxnSpPr/>
          <p:nvPr/>
        </p:nvCxnSpPr>
        <p:spPr>
          <a:xfrm>
            <a:off x="5347128" y="2208801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3CA698EC-B857-A946-AB41-DDBA9EE668DB}"/>
              </a:ext>
            </a:extLst>
          </p:cNvPr>
          <p:cNvCxnSpPr/>
          <p:nvPr/>
        </p:nvCxnSpPr>
        <p:spPr>
          <a:xfrm>
            <a:off x="5347128" y="2354635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1B958909-7DAF-5A48-AA16-D26D2447EE20}"/>
              </a:ext>
            </a:extLst>
          </p:cNvPr>
          <p:cNvCxnSpPr/>
          <p:nvPr/>
        </p:nvCxnSpPr>
        <p:spPr>
          <a:xfrm>
            <a:off x="5343274" y="2629609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771226D4-FD87-3A4D-872B-8054A5164B5A}"/>
              </a:ext>
            </a:extLst>
          </p:cNvPr>
          <p:cNvCxnSpPr/>
          <p:nvPr/>
        </p:nvCxnSpPr>
        <p:spPr>
          <a:xfrm>
            <a:off x="5343274" y="2671776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5F0FF53-6598-CE4D-8541-70E582B17910}"/>
              </a:ext>
            </a:extLst>
          </p:cNvPr>
          <p:cNvCxnSpPr/>
          <p:nvPr/>
        </p:nvCxnSpPr>
        <p:spPr>
          <a:xfrm>
            <a:off x="5343274" y="2719130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2CBD9E6-8106-4649-B442-4A634DE76870}"/>
              </a:ext>
            </a:extLst>
          </p:cNvPr>
          <p:cNvSpPr/>
          <p:nvPr/>
        </p:nvSpPr>
        <p:spPr>
          <a:xfrm>
            <a:off x="5404832" y="1388042"/>
            <a:ext cx="3280558" cy="13492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441116-9869-674A-A5CB-A3BB654AB15D}"/>
              </a:ext>
            </a:extLst>
          </p:cNvPr>
          <p:cNvSpPr txBox="1"/>
          <p:nvPr/>
        </p:nvSpPr>
        <p:spPr>
          <a:xfrm rot="16200000">
            <a:off x="3378005" y="2090637"/>
            <a:ext cx="27704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Throughput [Gbps]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0292FC5-9E13-8F42-9E4F-9C899A879AF9}"/>
              </a:ext>
            </a:extLst>
          </p:cNvPr>
          <p:cNvSpPr txBox="1"/>
          <p:nvPr/>
        </p:nvSpPr>
        <p:spPr>
          <a:xfrm>
            <a:off x="5816513" y="3064869"/>
            <a:ext cx="2520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Load [%]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EF4D0EF-34B7-514C-A7F4-0B70A116D44E}"/>
              </a:ext>
            </a:extLst>
          </p:cNvPr>
          <p:cNvSpPr txBox="1"/>
          <p:nvPr/>
        </p:nvSpPr>
        <p:spPr>
          <a:xfrm>
            <a:off x="4906409" y="1569968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10</a:t>
            </a:r>
            <a:r>
              <a:rPr lang="en-US" baseline="30000" dirty="0">
                <a:latin typeface="+mn-lt"/>
              </a:rPr>
              <a:t>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68E744C-86A1-C74D-BFE5-4176AD660065}"/>
              </a:ext>
            </a:extLst>
          </p:cNvPr>
          <p:cNvSpPr txBox="1"/>
          <p:nvPr/>
        </p:nvSpPr>
        <p:spPr>
          <a:xfrm>
            <a:off x="4900552" y="2383371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10</a:t>
            </a:r>
            <a:r>
              <a:rPr lang="en-US" baseline="30000" dirty="0">
                <a:latin typeface="+mn-lt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065F979-E12C-564F-9340-D07B0B0194E2}"/>
              </a:ext>
            </a:extLst>
          </p:cNvPr>
          <p:cNvSpPr txBox="1"/>
          <p:nvPr/>
        </p:nvSpPr>
        <p:spPr>
          <a:xfrm>
            <a:off x="5284860" y="2805389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1DB8509-DF1D-5E49-93A8-670A932A6762}"/>
              </a:ext>
            </a:extLst>
          </p:cNvPr>
          <p:cNvSpPr txBox="1"/>
          <p:nvPr/>
        </p:nvSpPr>
        <p:spPr>
          <a:xfrm>
            <a:off x="5783523" y="2805389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8DC3C4F-5DE0-E246-92E8-2F66D034A215}"/>
              </a:ext>
            </a:extLst>
          </p:cNvPr>
          <p:cNvSpPr txBox="1"/>
          <p:nvPr/>
        </p:nvSpPr>
        <p:spPr>
          <a:xfrm>
            <a:off x="6290689" y="2806660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30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B7F8F9D-24F7-DD47-818B-9FAD458E0131}"/>
              </a:ext>
            </a:extLst>
          </p:cNvPr>
          <p:cNvSpPr txBox="1"/>
          <p:nvPr/>
        </p:nvSpPr>
        <p:spPr>
          <a:xfrm>
            <a:off x="6819227" y="2805389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40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78DCD76-059D-F049-AC68-696B67C0A6D5}"/>
              </a:ext>
            </a:extLst>
          </p:cNvPr>
          <p:cNvSpPr txBox="1"/>
          <p:nvPr/>
        </p:nvSpPr>
        <p:spPr>
          <a:xfrm>
            <a:off x="7325971" y="2806660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50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1F046C-B83D-7D4C-802C-CBCDCCA4E87E}"/>
              </a:ext>
            </a:extLst>
          </p:cNvPr>
          <p:cNvSpPr txBox="1"/>
          <p:nvPr/>
        </p:nvSpPr>
        <p:spPr>
          <a:xfrm>
            <a:off x="7839613" y="2805389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60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DA3B8EA-4CD8-E247-800B-E8BC1885DFC9}"/>
              </a:ext>
            </a:extLst>
          </p:cNvPr>
          <p:cNvGrpSpPr/>
          <p:nvPr/>
        </p:nvGrpSpPr>
        <p:grpSpPr>
          <a:xfrm>
            <a:off x="5497254" y="1301232"/>
            <a:ext cx="3094628" cy="1535373"/>
            <a:chOff x="2900149" y="1828800"/>
            <a:chExt cx="3094628" cy="1535373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851C3CC-4999-1A48-A82B-2CEC63B3E137}"/>
                </a:ext>
              </a:extLst>
            </p:cNvPr>
            <p:cNvCxnSpPr>
              <a:cxnSpLocks/>
            </p:cNvCxnSpPr>
            <p:nvPr/>
          </p:nvCxnSpPr>
          <p:spPr>
            <a:xfrm>
              <a:off x="2900149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A73AE99-A3CC-6047-A46E-5798BD67AB62}"/>
                </a:ext>
              </a:extLst>
            </p:cNvPr>
            <p:cNvCxnSpPr>
              <a:cxnSpLocks/>
            </p:cNvCxnSpPr>
            <p:nvPr/>
          </p:nvCxnSpPr>
          <p:spPr>
            <a:xfrm>
              <a:off x="3421038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7C0B4F6-B7F5-FB4D-A9FC-C4C54AA02A6F}"/>
                </a:ext>
              </a:extLst>
            </p:cNvPr>
            <p:cNvCxnSpPr>
              <a:cxnSpLocks/>
            </p:cNvCxnSpPr>
            <p:nvPr/>
          </p:nvCxnSpPr>
          <p:spPr>
            <a:xfrm>
              <a:off x="3928280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26D4D24-2E26-D845-8F2D-CAAE46410B85}"/>
                </a:ext>
              </a:extLst>
            </p:cNvPr>
            <p:cNvCxnSpPr>
              <a:cxnSpLocks/>
            </p:cNvCxnSpPr>
            <p:nvPr/>
          </p:nvCxnSpPr>
          <p:spPr>
            <a:xfrm>
              <a:off x="4445757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9CCF51B-49AD-B842-918B-1A13486A3EFE}"/>
                </a:ext>
              </a:extLst>
            </p:cNvPr>
            <p:cNvCxnSpPr>
              <a:cxnSpLocks/>
            </p:cNvCxnSpPr>
            <p:nvPr/>
          </p:nvCxnSpPr>
          <p:spPr>
            <a:xfrm>
              <a:off x="4959822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CB6D44B-DAEB-654D-96E7-E815210A5833}"/>
                </a:ext>
              </a:extLst>
            </p:cNvPr>
            <p:cNvCxnSpPr>
              <a:cxnSpLocks/>
            </p:cNvCxnSpPr>
            <p:nvPr/>
          </p:nvCxnSpPr>
          <p:spPr>
            <a:xfrm>
              <a:off x="5473887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6021C9A-9D9B-CD49-B952-C421F581A598}"/>
                </a:ext>
              </a:extLst>
            </p:cNvPr>
            <p:cNvCxnSpPr>
              <a:cxnSpLocks/>
            </p:cNvCxnSpPr>
            <p:nvPr/>
          </p:nvCxnSpPr>
          <p:spPr>
            <a:xfrm>
              <a:off x="5994777" y="1828800"/>
              <a:ext cx="0" cy="15353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22E3BB81-7106-4448-AEBF-89192FE891C2}"/>
              </a:ext>
            </a:extLst>
          </p:cNvPr>
          <p:cNvSpPr txBox="1"/>
          <p:nvPr/>
        </p:nvSpPr>
        <p:spPr>
          <a:xfrm>
            <a:off x="8347564" y="2813645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70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EEDDC-0320-EC41-8792-CBE45C1AD906}"/>
              </a:ext>
            </a:extLst>
          </p:cNvPr>
          <p:cNvCxnSpPr/>
          <p:nvPr/>
        </p:nvCxnSpPr>
        <p:spPr>
          <a:xfrm>
            <a:off x="5347129" y="2591186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15">
            <a:extLst>
              <a:ext uri="{FF2B5EF4-FFF2-40B4-BE49-F238E27FC236}">
                <a16:creationId xmlns:a16="http://schemas.microsoft.com/office/drawing/2014/main" id="{7660FB58-1D5D-8348-9E40-DDEB47F429CB}"/>
              </a:ext>
            </a:extLst>
          </p:cNvPr>
          <p:cNvSpPr/>
          <p:nvPr/>
        </p:nvSpPr>
        <p:spPr>
          <a:xfrm>
            <a:off x="5514616" y="1886946"/>
            <a:ext cx="3073856" cy="364908"/>
          </a:xfrm>
          <a:custGeom>
            <a:avLst/>
            <a:gdLst>
              <a:gd name="connsiteX0" fmla="*/ 0 w 3091218"/>
              <a:gd name="connsiteY0" fmla="*/ 163773 h 169026"/>
              <a:gd name="connsiteX1" fmla="*/ 518615 w 3091218"/>
              <a:gd name="connsiteY1" fmla="*/ 163773 h 169026"/>
              <a:gd name="connsiteX2" fmla="*/ 1030406 w 3091218"/>
              <a:gd name="connsiteY2" fmla="*/ 109182 h 169026"/>
              <a:gd name="connsiteX3" fmla="*/ 1549021 w 3091218"/>
              <a:gd name="connsiteY3" fmla="*/ 75063 h 169026"/>
              <a:gd name="connsiteX4" fmla="*/ 2060812 w 3091218"/>
              <a:gd name="connsiteY4" fmla="*/ 40943 h 169026"/>
              <a:gd name="connsiteX5" fmla="*/ 2579427 w 3091218"/>
              <a:gd name="connsiteY5" fmla="*/ 13648 h 169026"/>
              <a:gd name="connsiteX6" fmla="*/ 3091218 w 3091218"/>
              <a:gd name="connsiteY6" fmla="*/ 0 h 169026"/>
              <a:gd name="connsiteX0" fmla="*/ 0 w 3073856"/>
              <a:gd name="connsiteY0" fmla="*/ 0 h 757911"/>
              <a:gd name="connsiteX1" fmla="*/ 501253 w 3073856"/>
              <a:gd name="connsiteY1" fmla="*/ 717631 h 757911"/>
              <a:gd name="connsiteX2" fmla="*/ 1013044 w 3073856"/>
              <a:gd name="connsiteY2" fmla="*/ 663040 h 757911"/>
              <a:gd name="connsiteX3" fmla="*/ 1531659 w 3073856"/>
              <a:gd name="connsiteY3" fmla="*/ 628921 h 757911"/>
              <a:gd name="connsiteX4" fmla="*/ 2043450 w 3073856"/>
              <a:gd name="connsiteY4" fmla="*/ 594801 h 757911"/>
              <a:gd name="connsiteX5" fmla="*/ 2562065 w 3073856"/>
              <a:gd name="connsiteY5" fmla="*/ 567506 h 757911"/>
              <a:gd name="connsiteX6" fmla="*/ 3073856 w 3073856"/>
              <a:gd name="connsiteY6" fmla="*/ 553858 h 757911"/>
              <a:gd name="connsiteX0" fmla="*/ 0 w 3073856"/>
              <a:gd name="connsiteY0" fmla="*/ 132 h 696058"/>
              <a:gd name="connsiteX1" fmla="*/ 507040 w 3073856"/>
              <a:gd name="connsiteY1" fmla="*/ 86942 h 696058"/>
              <a:gd name="connsiteX2" fmla="*/ 1013044 w 3073856"/>
              <a:gd name="connsiteY2" fmla="*/ 663172 h 696058"/>
              <a:gd name="connsiteX3" fmla="*/ 1531659 w 3073856"/>
              <a:gd name="connsiteY3" fmla="*/ 629053 h 696058"/>
              <a:gd name="connsiteX4" fmla="*/ 2043450 w 3073856"/>
              <a:gd name="connsiteY4" fmla="*/ 594933 h 696058"/>
              <a:gd name="connsiteX5" fmla="*/ 2562065 w 3073856"/>
              <a:gd name="connsiteY5" fmla="*/ 567638 h 696058"/>
              <a:gd name="connsiteX6" fmla="*/ 3073856 w 3073856"/>
              <a:gd name="connsiteY6" fmla="*/ 553990 h 696058"/>
              <a:gd name="connsiteX0" fmla="*/ 0 w 3073856"/>
              <a:gd name="connsiteY0" fmla="*/ 0 h 657183"/>
              <a:gd name="connsiteX1" fmla="*/ 507040 w 3073856"/>
              <a:gd name="connsiteY1" fmla="*/ 86810 h 657183"/>
              <a:gd name="connsiteX2" fmla="*/ 1013044 w 3073856"/>
              <a:gd name="connsiteY2" fmla="*/ 142179 h 657183"/>
              <a:gd name="connsiteX3" fmla="*/ 1531659 w 3073856"/>
              <a:gd name="connsiteY3" fmla="*/ 628921 h 657183"/>
              <a:gd name="connsiteX4" fmla="*/ 2043450 w 3073856"/>
              <a:gd name="connsiteY4" fmla="*/ 594801 h 657183"/>
              <a:gd name="connsiteX5" fmla="*/ 2562065 w 3073856"/>
              <a:gd name="connsiteY5" fmla="*/ 567506 h 657183"/>
              <a:gd name="connsiteX6" fmla="*/ 3073856 w 3073856"/>
              <a:gd name="connsiteY6" fmla="*/ 553858 h 657183"/>
              <a:gd name="connsiteX0" fmla="*/ 0 w 3073856"/>
              <a:gd name="connsiteY0" fmla="*/ 0 h 616918"/>
              <a:gd name="connsiteX1" fmla="*/ 507040 w 3073856"/>
              <a:gd name="connsiteY1" fmla="*/ 86810 h 616918"/>
              <a:gd name="connsiteX2" fmla="*/ 1013044 w 3073856"/>
              <a:gd name="connsiteY2" fmla="*/ 142179 h 616918"/>
              <a:gd name="connsiteX3" fmla="*/ 1525871 w 3073856"/>
              <a:gd name="connsiteY3" fmla="*/ 212232 h 616918"/>
              <a:gd name="connsiteX4" fmla="*/ 2043450 w 3073856"/>
              <a:gd name="connsiteY4" fmla="*/ 594801 h 616918"/>
              <a:gd name="connsiteX5" fmla="*/ 2562065 w 3073856"/>
              <a:gd name="connsiteY5" fmla="*/ 567506 h 616918"/>
              <a:gd name="connsiteX6" fmla="*/ 3073856 w 3073856"/>
              <a:gd name="connsiteY6" fmla="*/ 553858 h 616918"/>
              <a:gd name="connsiteX0" fmla="*/ 0 w 3073856"/>
              <a:gd name="connsiteY0" fmla="*/ 0 h 584347"/>
              <a:gd name="connsiteX1" fmla="*/ 507040 w 3073856"/>
              <a:gd name="connsiteY1" fmla="*/ 86810 h 584347"/>
              <a:gd name="connsiteX2" fmla="*/ 1013044 w 3073856"/>
              <a:gd name="connsiteY2" fmla="*/ 142179 h 584347"/>
              <a:gd name="connsiteX3" fmla="*/ 1525871 w 3073856"/>
              <a:gd name="connsiteY3" fmla="*/ 212232 h 584347"/>
              <a:gd name="connsiteX4" fmla="*/ 2037663 w 3073856"/>
              <a:gd name="connsiteY4" fmla="*/ 293860 h 584347"/>
              <a:gd name="connsiteX5" fmla="*/ 2562065 w 3073856"/>
              <a:gd name="connsiteY5" fmla="*/ 567506 h 584347"/>
              <a:gd name="connsiteX6" fmla="*/ 3073856 w 3073856"/>
              <a:gd name="connsiteY6" fmla="*/ 553858 h 584347"/>
              <a:gd name="connsiteX0" fmla="*/ 0 w 3073856"/>
              <a:gd name="connsiteY0" fmla="*/ 0 h 584347"/>
              <a:gd name="connsiteX1" fmla="*/ 507040 w 3073856"/>
              <a:gd name="connsiteY1" fmla="*/ 86810 h 584347"/>
              <a:gd name="connsiteX2" fmla="*/ 1013044 w 3073856"/>
              <a:gd name="connsiteY2" fmla="*/ 142179 h 584347"/>
              <a:gd name="connsiteX3" fmla="*/ 1525871 w 3073856"/>
              <a:gd name="connsiteY3" fmla="*/ 212232 h 584347"/>
              <a:gd name="connsiteX4" fmla="*/ 2037663 w 3073856"/>
              <a:gd name="connsiteY4" fmla="*/ 293860 h 584347"/>
              <a:gd name="connsiteX5" fmla="*/ 2562065 w 3073856"/>
              <a:gd name="connsiteY5" fmla="*/ 567506 h 584347"/>
              <a:gd name="connsiteX6" fmla="*/ 3073856 w 3073856"/>
              <a:gd name="connsiteY6" fmla="*/ 553858 h 584347"/>
              <a:gd name="connsiteX0" fmla="*/ 0 w 3073856"/>
              <a:gd name="connsiteY0" fmla="*/ 0 h 584347"/>
              <a:gd name="connsiteX1" fmla="*/ 507040 w 3073856"/>
              <a:gd name="connsiteY1" fmla="*/ 86810 h 584347"/>
              <a:gd name="connsiteX2" fmla="*/ 1013044 w 3073856"/>
              <a:gd name="connsiteY2" fmla="*/ 142179 h 584347"/>
              <a:gd name="connsiteX3" fmla="*/ 1525871 w 3073856"/>
              <a:gd name="connsiteY3" fmla="*/ 212232 h 584347"/>
              <a:gd name="connsiteX4" fmla="*/ 2037663 w 3073856"/>
              <a:gd name="connsiteY4" fmla="*/ 293860 h 584347"/>
              <a:gd name="connsiteX5" fmla="*/ 2562065 w 3073856"/>
              <a:gd name="connsiteY5" fmla="*/ 567506 h 584347"/>
              <a:gd name="connsiteX6" fmla="*/ 3073856 w 3073856"/>
              <a:gd name="connsiteY6" fmla="*/ 553858 h 584347"/>
              <a:gd name="connsiteX0" fmla="*/ 0 w 3073856"/>
              <a:gd name="connsiteY0" fmla="*/ 0 h 553906"/>
              <a:gd name="connsiteX1" fmla="*/ 507040 w 3073856"/>
              <a:gd name="connsiteY1" fmla="*/ 86810 h 553906"/>
              <a:gd name="connsiteX2" fmla="*/ 1013044 w 3073856"/>
              <a:gd name="connsiteY2" fmla="*/ 142179 h 553906"/>
              <a:gd name="connsiteX3" fmla="*/ 1525871 w 3073856"/>
              <a:gd name="connsiteY3" fmla="*/ 212232 h 553906"/>
              <a:gd name="connsiteX4" fmla="*/ 2037663 w 3073856"/>
              <a:gd name="connsiteY4" fmla="*/ 293860 h 553906"/>
              <a:gd name="connsiteX5" fmla="*/ 2550490 w 3073856"/>
              <a:gd name="connsiteY5" fmla="*/ 336012 h 553906"/>
              <a:gd name="connsiteX6" fmla="*/ 3073856 w 3073856"/>
              <a:gd name="connsiteY6" fmla="*/ 553858 h 553906"/>
              <a:gd name="connsiteX0" fmla="*/ 0 w 3073856"/>
              <a:gd name="connsiteY0" fmla="*/ 0 h 553897"/>
              <a:gd name="connsiteX1" fmla="*/ 507040 w 3073856"/>
              <a:gd name="connsiteY1" fmla="*/ 86810 h 553897"/>
              <a:gd name="connsiteX2" fmla="*/ 1013044 w 3073856"/>
              <a:gd name="connsiteY2" fmla="*/ 142179 h 553897"/>
              <a:gd name="connsiteX3" fmla="*/ 1525871 w 3073856"/>
              <a:gd name="connsiteY3" fmla="*/ 212232 h 553897"/>
              <a:gd name="connsiteX4" fmla="*/ 2037663 w 3073856"/>
              <a:gd name="connsiteY4" fmla="*/ 293860 h 553897"/>
              <a:gd name="connsiteX5" fmla="*/ 2550490 w 3073856"/>
              <a:gd name="connsiteY5" fmla="*/ 336012 h 553897"/>
              <a:gd name="connsiteX6" fmla="*/ 3073856 w 3073856"/>
              <a:gd name="connsiteY6" fmla="*/ 553858 h 553897"/>
              <a:gd name="connsiteX0" fmla="*/ 0 w 3073856"/>
              <a:gd name="connsiteY0" fmla="*/ 0 h 363284"/>
              <a:gd name="connsiteX1" fmla="*/ 507040 w 3073856"/>
              <a:gd name="connsiteY1" fmla="*/ 86810 h 363284"/>
              <a:gd name="connsiteX2" fmla="*/ 1013044 w 3073856"/>
              <a:gd name="connsiteY2" fmla="*/ 142179 h 363284"/>
              <a:gd name="connsiteX3" fmla="*/ 1525871 w 3073856"/>
              <a:gd name="connsiteY3" fmla="*/ 212232 h 363284"/>
              <a:gd name="connsiteX4" fmla="*/ 2037663 w 3073856"/>
              <a:gd name="connsiteY4" fmla="*/ 293860 h 363284"/>
              <a:gd name="connsiteX5" fmla="*/ 2550490 w 3073856"/>
              <a:gd name="connsiteY5" fmla="*/ 336012 h 363284"/>
              <a:gd name="connsiteX6" fmla="*/ 3073856 w 3073856"/>
              <a:gd name="connsiteY6" fmla="*/ 362876 h 363284"/>
              <a:gd name="connsiteX0" fmla="*/ 0 w 3073856"/>
              <a:gd name="connsiteY0" fmla="*/ 0 h 364895"/>
              <a:gd name="connsiteX1" fmla="*/ 507040 w 3073856"/>
              <a:gd name="connsiteY1" fmla="*/ 86810 h 364895"/>
              <a:gd name="connsiteX2" fmla="*/ 1013044 w 3073856"/>
              <a:gd name="connsiteY2" fmla="*/ 142179 h 364895"/>
              <a:gd name="connsiteX3" fmla="*/ 1525871 w 3073856"/>
              <a:gd name="connsiteY3" fmla="*/ 212232 h 364895"/>
              <a:gd name="connsiteX4" fmla="*/ 2037663 w 3073856"/>
              <a:gd name="connsiteY4" fmla="*/ 293860 h 364895"/>
              <a:gd name="connsiteX5" fmla="*/ 2550490 w 3073856"/>
              <a:gd name="connsiteY5" fmla="*/ 336012 h 364895"/>
              <a:gd name="connsiteX6" fmla="*/ 3073856 w 3073856"/>
              <a:gd name="connsiteY6" fmla="*/ 362876 h 364895"/>
              <a:gd name="connsiteX0" fmla="*/ 0 w 3073856"/>
              <a:gd name="connsiteY0" fmla="*/ 0 h 364895"/>
              <a:gd name="connsiteX1" fmla="*/ 507040 w 3073856"/>
              <a:gd name="connsiteY1" fmla="*/ 86810 h 364895"/>
              <a:gd name="connsiteX2" fmla="*/ 1013044 w 3073856"/>
              <a:gd name="connsiteY2" fmla="*/ 142179 h 364895"/>
              <a:gd name="connsiteX3" fmla="*/ 1525871 w 3073856"/>
              <a:gd name="connsiteY3" fmla="*/ 212232 h 364895"/>
              <a:gd name="connsiteX4" fmla="*/ 2037663 w 3073856"/>
              <a:gd name="connsiteY4" fmla="*/ 293860 h 364895"/>
              <a:gd name="connsiteX5" fmla="*/ 2550490 w 3073856"/>
              <a:gd name="connsiteY5" fmla="*/ 336012 h 364895"/>
              <a:gd name="connsiteX6" fmla="*/ 3073856 w 3073856"/>
              <a:gd name="connsiteY6" fmla="*/ 362876 h 364895"/>
              <a:gd name="connsiteX0" fmla="*/ 0 w 3073856"/>
              <a:gd name="connsiteY0" fmla="*/ 0 h 364895"/>
              <a:gd name="connsiteX1" fmla="*/ 507040 w 3073856"/>
              <a:gd name="connsiteY1" fmla="*/ 86810 h 364895"/>
              <a:gd name="connsiteX2" fmla="*/ 1013044 w 3073856"/>
              <a:gd name="connsiteY2" fmla="*/ 142179 h 364895"/>
              <a:gd name="connsiteX3" fmla="*/ 1525871 w 3073856"/>
              <a:gd name="connsiteY3" fmla="*/ 212232 h 364895"/>
              <a:gd name="connsiteX4" fmla="*/ 2037663 w 3073856"/>
              <a:gd name="connsiteY4" fmla="*/ 293860 h 364895"/>
              <a:gd name="connsiteX5" fmla="*/ 2550490 w 3073856"/>
              <a:gd name="connsiteY5" fmla="*/ 336012 h 364895"/>
              <a:gd name="connsiteX6" fmla="*/ 3073856 w 3073856"/>
              <a:gd name="connsiteY6" fmla="*/ 362876 h 364895"/>
              <a:gd name="connsiteX0" fmla="*/ 0 w 3073856"/>
              <a:gd name="connsiteY0" fmla="*/ 0 h 364895"/>
              <a:gd name="connsiteX1" fmla="*/ 507040 w 3073856"/>
              <a:gd name="connsiteY1" fmla="*/ 86810 h 364895"/>
              <a:gd name="connsiteX2" fmla="*/ 1013044 w 3073856"/>
              <a:gd name="connsiteY2" fmla="*/ 142179 h 364895"/>
              <a:gd name="connsiteX3" fmla="*/ 1525871 w 3073856"/>
              <a:gd name="connsiteY3" fmla="*/ 212232 h 364895"/>
              <a:gd name="connsiteX4" fmla="*/ 2037663 w 3073856"/>
              <a:gd name="connsiteY4" fmla="*/ 293860 h 364895"/>
              <a:gd name="connsiteX5" fmla="*/ 2550490 w 3073856"/>
              <a:gd name="connsiteY5" fmla="*/ 336012 h 364895"/>
              <a:gd name="connsiteX6" fmla="*/ 3073856 w 3073856"/>
              <a:gd name="connsiteY6" fmla="*/ 362876 h 364895"/>
              <a:gd name="connsiteX0" fmla="*/ 0 w 3073856"/>
              <a:gd name="connsiteY0" fmla="*/ 0 h 364895"/>
              <a:gd name="connsiteX1" fmla="*/ 507040 w 3073856"/>
              <a:gd name="connsiteY1" fmla="*/ 86810 h 364895"/>
              <a:gd name="connsiteX2" fmla="*/ 1013044 w 3073856"/>
              <a:gd name="connsiteY2" fmla="*/ 142179 h 364895"/>
              <a:gd name="connsiteX3" fmla="*/ 1525871 w 3073856"/>
              <a:gd name="connsiteY3" fmla="*/ 212232 h 364895"/>
              <a:gd name="connsiteX4" fmla="*/ 2037663 w 3073856"/>
              <a:gd name="connsiteY4" fmla="*/ 293860 h 364895"/>
              <a:gd name="connsiteX5" fmla="*/ 2550490 w 3073856"/>
              <a:gd name="connsiteY5" fmla="*/ 336012 h 364895"/>
              <a:gd name="connsiteX6" fmla="*/ 3073856 w 3073856"/>
              <a:gd name="connsiteY6" fmla="*/ 362876 h 364895"/>
              <a:gd name="connsiteX0" fmla="*/ 0 w 3073856"/>
              <a:gd name="connsiteY0" fmla="*/ 13 h 364908"/>
              <a:gd name="connsiteX1" fmla="*/ 507040 w 3073856"/>
              <a:gd name="connsiteY1" fmla="*/ 86823 h 364908"/>
              <a:gd name="connsiteX2" fmla="*/ 1013044 w 3073856"/>
              <a:gd name="connsiteY2" fmla="*/ 142192 h 364908"/>
              <a:gd name="connsiteX3" fmla="*/ 1525871 w 3073856"/>
              <a:gd name="connsiteY3" fmla="*/ 212245 h 364908"/>
              <a:gd name="connsiteX4" fmla="*/ 2037663 w 3073856"/>
              <a:gd name="connsiteY4" fmla="*/ 293873 h 364908"/>
              <a:gd name="connsiteX5" fmla="*/ 2550490 w 3073856"/>
              <a:gd name="connsiteY5" fmla="*/ 336025 h 364908"/>
              <a:gd name="connsiteX6" fmla="*/ 3073856 w 3073856"/>
              <a:gd name="connsiteY6" fmla="*/ 362889 h 36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73856" h="364908">
                <a:moveTo>
                  <a:pt x="0" y="13"/>
                </a:moveTo>
                <a:cubicBezTo>
                  <a:pt x="-180" y="-1226"/>
                  <a:pt x="494457" y="80489"/>
                  <a:pt x="507040" y="86823"/>
                </a:cubicBezTo>
                <a:cubicBezTo>
                  <a:pt x="519623" y="93157"/>
                  <a:pt x="1011072" y="150224"/>
                  <a:pt x="1013044" y="142192"/>
                </a:cubicBezTo>
                <a:cubicBezTo>
                  <a:pt x="1015016" y="134160"/>
                  <a:pt x="1516896" y="211909"/>
                  <a:pt x="1525871" y="212245"/>
                </a:cubicBezTo>
                <a:cubicBezTo>
                  <a:pt x="1537319" y="212674"/>
                  <a:pt x="1866893" y="273243"/>
                  <a:pt x="2037663" y="293873"/>
                </a:cubicBezTo>
                <a:cubicBezTo>
                  <a:pt x="2208433" y="314503"/>
                  <a:pt x="2377791" y="324522"/>
                  <a:pt x="2550490" y="336025"/>
                </a:cubicBezTo>
                <a:cubicBezTo>
                  <a:pt x="2723189" y="347528"/>
                  <a:pt x="3065872" y="372088"/>
                  <a:pt x="3073856" y="362889"/>
                </a:cubicBezTo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0BD2C1-2702-3B4F-BCD5-767680700250}"/>
              </a:ext>
            </a:extLst>
          </p:cNvPr>
          <p:cNvCxnSpPr/>
          <p:nvPr/>
        </p:nvCxnSpPr>
        <p:spPr>
          <a:xfrm>
            <a:off x="5347129" y="1791129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F976E3A6-528D-7240-AADD-4D256DC18700}"/>
              </a:ext>
            </a:extLst>
          </p:cNvPr>
          <p:cNvSpPr/>
          <p:nvPr/>
        </p:nvSpPr>
        <p:spPr>
          <a:xfrm>
            <a:off x="5988112" y="1932856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C1D9083-2541-FC4B-9A4A-990405C21872}"/>
              </a:ext>
            </a:extLst>
          </p:cNvPr>
          <p:cNvSpPr/>
          <p:nvPr/>
        </p:nvSpPr>
        <p:spPr>
          <a:xfrm>
            <a:off x="6497472" y="2002312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068F84A-45DF-8D43-BE4B-83F27909A9DB}"/>
              </a:ext>
            </a:extLst>
          </p:cNvPr>
          <p:cNvSpPr/>
          <p:nvPr/>
        </p:nvSpPr>
        <p:spPr>
          <a:xfrm>
            <a:off x="7011722" y="2066384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3EE7FE4-088A-2347-84A0-A61E7B7F8F0B}"/>
              </a:ext>
            </a:extLst>
          </p:cNvPr>
          <p:cNvSpPr/>
          <p:nvPr/>
        </p:nvSpPr>
        <p:spPr>
          <a:xfrm>
            <a:off x="7521082" y="2131356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9C9471D-7937-BC46-8EAE-ECBF7F730F65}"/>
              </a:ext>
            </a:extLst>
          </p:cNvPr>
          <p:cNvSpPr/>
          <p:nvPr/>
        </p:nvSpPr>
        <p:spPr>
          <a:xfrm>
            <a:off x="8035332" y="2183848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35BB788-8B73-494C-AF0C-5BA167780673}"/>
              </a:ext>
            </a:extLst>
          </p:cNvPr>
          <p:cNvSpPr/>
          <p:nvPr/>
        </p:nvSpPr>
        <p:spPr>
          <a:xfrm>
            <a:off x="8559361" y="2222077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E6956699-63A3-9449-B1D5-A6CA160151FF}"/>
              </a:ext>
            </a:extLst>
          </p:cNvPr>
          <p:cNvSpPr/>
          <p:nvPr/>
        </p:nvSpPr>
        <p:spPr>
          <a:xfrm rot="10800000">
            <a:off x="5467632" y="2024738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riangle 51">
            <a:extLst>
              <a:ext uri="{FF2B5EF4-FFF2-40B4-BE49-F238E27FC236}">
                <a16:creationId xmlns:a16="http://schemas.microsoft.com/office/drawing/2014/main" id="{6132FAAC-542C-6541-B91A-E4371CC30E0F}"/>
              </a:ext>
            </a:extLst>
          </p:cNvPr>
          <p:cNvSpPr/>
          <p:nvPr/>
        </p:nvSpPr>
        <p:spPr>
          <a:xfrm rot="10800000">
            <a:off x="5986774" y="2186390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riangle 53">
            <a:extLst>
              <a:ext uri="{FF2B5EF4-FFF2-40B4-BE49-F238E27FC236}">
                <a16:creationId xmlns:a16="http://schemas.microsoft.com/office/drawing/2014/main" id="{311CDA99-B8E7-674D-8014-12DE0E2934EA}"/>
              </a:ext>
            </a:extLst>
          </p:cNvPr>
          <p:cNvSpPr/>
          <p:nvPr/>
        </p:nvSpPr>
        <p:spPr>
          <a:xfrm rot="10800000">
            <a:off x="6486356" y="2327580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riangle 54">
            <a:extLst>
              <a:ext uri="{FF2B5EF4-FFF2-40B4-BE49-F238E27FC236}">
                <a16:creationId xmlns:a16="http://schemas.microsoft.com/office/drawing/2014/main" id="{9168E767-F9A0-9440-B553-47DEE3C3B794}"/>
              </a:ext>
            </a:extLst>
          </p:cNvPr>
          <p:cNvSpPr/>
          <p:nvPr/>
        </p:nvSpPr>
        <p:spPr>
          <a:xfrm rot="10800000">
            <a:off x="7005499" y="2411708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riangle 55">
            <a:extLst>
              <a:ext uri="{FF2B5EF4-FFF2-40B4-BE49-F238E27FC236}">
                <a16:creationId xmlns:a16="http://schemas.microsoft.com/office/drawing/2014/main" id="{8F0B763A-667D-0849-A975-ED8D6CD12AB0}"/>
              </a:ext>
            </a:extLst>
          </p:cNvPr>
          <p:cNvSpPr/>
          <p:nvPr/>
        </p:nvSpPr>
        <p:spPr>
          <a:xfrm rot="10800000">
            <a:off x="7519749" y="2474476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riangle 56">
            <a:extLst>
              <a:ext uri="{FF2B5EF4-FFF2-40B4-BE49-F238E27FC236}">
                <a16:creationId xmlns:a16="http://schemas.microsoft.com/office/drawing/2014/main" id="{A6CC7E56-F90F-6647-A9BD-D08841DA6B27}"/>
              </a:ext>
            </a:extLst>
          </p:cNvPr>
          <p:cNvSpPr/>
          <p:nvPr/>
        </p:nvSpPr>
        <p:spPr>
          <a:xfrm rot="10800000">
            <a:off x="8034000" y="2567979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riangle 57">
            <a:extLst>
              <a:ext uri="{FF2B5EF4-FFF2-40B4-BE49-F238E27FC236}">
                <a16:creationId xmlns:a16="http://schemas.microsoft.com/office/drawing/2014/main" id="{D2550593-7CAA-FA45-9740-6B5C3C6C96EE}"/>
              </a:ext>
            </a:extLst>
          </p:cNvPr>
          <p:cNvSpPr/>
          <p:nvPr/>
        </p:nvSpPr>
        <p:spPr>
          <a:xfrm rot="10800000">
            <a:off x="8553141" y="2655197"/>
            <a:ext cx="71029" cy="73203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F56ECD5-EA35-B542-AA53-4E3EBE43F1A7}"/>
              </a:ext>
            </a:extLst>
          </p:cNvPr>
          <p:cNvSpPr txBox="1"/>
          <p:nvPr/>
        </p:nvSpPr>
        <p:spPr>
          <a:xfrm rot="432286">
            <a:off x="6075598" y="2435377"/>
            <a:ext cx="2013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rgbClr val="FF0000"/>
                </a:solidFill>
                <a:latin typeface="+mn-lt"/>
              </a:rPr>
              <a:t>FRR recirculation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32E657A-8047-6144-8A34-228B2A11F83A}"/>
              </a:ext>
            </a:extLst>
          </p:cNvPr>
          <p:cNvSpPr txBox="1"/>
          <p:nvPr/>
        </p:nvSpPr>
        <p:spPr>
          <a:xfrm rot="455492">
            <a:off x="6246675" y="1843410"/>
            <a:ext cx="2522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/>
                </a:solidFill>
                <a:latin typeface="+mn-lt"/>
              </a:rPr>
              <a:t>immediate </a:t>
            </a:r>
            <a:r>
              <a:rPr lang="en-US" sz="1400" b="1" dirty="0" err="1">
                <a:solidFill>
                  <a:schemeClr val="accent6"/>
                </a:solidFill>
                <a:latin typeface="+mn-lt"/>
              </a:rPr>
              <a:t>reconvergence</a:t>
            </a:r>
            <a:endParaRPr lang="en-US" sz="1400" b="1" dirty="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D7F77F6E-05CC-124E-9074-40FBBE17E2D4}"/>
              </a:ext>
            </a:extLst>
          </p:cNvPr>
          <p:cNvSpPr/>
          <p:nvPr/>
        </p:nvSpPr>
        <p:spPr>
          <a:xfrm>
            <a:off x="5502351" y="2047799"/>
            <a:ext cx="3090440" cy="653970"/>
          </a:xfrm>
          <a:custGeom>
            <a:avLst/>
            <a:gdLst>
              <a:gd name="connsiteX0" fmla="*/ 0 w 3090440"/>
              <a:gd name="connsiteY0" fmla="*/ 0 h 653970"/>
              <a:gd name="connsiteX1" fmla="*/ 520860 w 3090440"/>
              <a:gd name="connsiteY1" fmla="*/ 167833 h 653970"/>
              <a:gd name="connsiteX2" fmla="*/ 1024359 w 3090440"/>
              <a:gd name="connsiteY2" fmla="*/ 306729 h 653970"/>
              <a:gd name="connsiteX3" fmla="*/ 1545220 w 3090440"/>
              <a:gd name="connsiteY3" fmla="*/ 387752 h 653970"/>
              <a:gd name="connsiteX4" fmla="*/ 2066081 w 3090440"/>
              <a:gd name="connsiteY4" fmla="*/ 462987 h 653970"/>
              <a:gd name="connsiteX5" fmla="*/ 2575367 w 3090440"/>
              <a:gd name="connsiteY5" fmla="*/ 555585 h 653970"/>
              <a:gd name="connsiteX6" fmla="*/ 3090440 w 3090440"/>
              <a:gd name="connsiteY6" fmla="*/ 653970 h 653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90440" h="653970">
                <a:moveTo>
                  <a:pt x="0" y="0"/>
                </a:moveTo>
                <a:cubicBezTo>
                  <a:pt x="175067" y="58356"/>
                  <a:pt x="350134" y="116712"/>
                  <a:pt x="520860" y="167833"/>
                </a:cubicBezTo>
                <a:cubicBezTo>
                  <a:pt x="691587" y="218955"/>
                  <a:pt x="853632" y="270076"/>
                  <a:pt x="1024359" y="306729"/>
                </a:cubicBezTo>
                <a:cubicBezTo>
                  <a:pt x="1195086" y="343382"/>
                  <a:pt x="1545220" y="387752"/>
                  <a:pt x="1545220" y="387752"/>
                </a:cubicBezTo>
                <a:lnTo>
                  <a:pt x="2066081" y="462987"/>
                </a:lnTo>
                <a:cubicBezTo>
                  <a:pt x="2237772" y="490959"/>
                  <a:pt x="2575367" y="555585"/>
                  <a:pt x="2575367" y="555585"/>
                </a:cubicBezTo>
                <a:lnTo>
                  <a:pt x="3090440" y="65397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55C8B7-786D-8342-967D-7E461EE7A286}"/>
              </a:ext>
            </a:extLst>
          </p:cNvPr>
          <p:cNvSpPr/>
          <p:nvPr/>
        </p:nvSpPr>
        <p:spPr>
          <a:xfrm>
            <a:off x="5347129" y="1301232"/>
            <a:ext cx="3398292" cy="1535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21C437-5BBA-5046-BCB5-03623C4C35F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EF093A-A6E3-7847-93EB-5C61580F5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36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B8E274-E464-E649-9B20-2A6F358EF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3" y="251752"/>
            <a:ext cx="7888151" cy="673874"/>
          </a:xfrm>
        </p:spPr>
        <p:txBody>
          <a:bodyPr/>
          <a:lstStyle/>
          <a:p>
            <a:r>
              <a:rPr lang="en-US" dirty="0"/>
              <a:t>How does FCT vary depending on the FRR primitive?</a:t>
            </a:r>
            <a:br>
              <a:rPr lang="en-US" dirty="0"/>
            </a:br>
            <a:r>
              <a:rPr lang="en-US" dirty="0"/>
              <a:t>PURR </a:t>
            </a:r>
            <a:r>
              <a:rPr lang="en-US" dirty="0">
                <a:solidFill>
                  <a:schemeClr val="accent6"/>
                </a:solidFill>
              </a:rPr>
              <a:t>improves</a:t>
            </a:r>
            <a:r>
              <a:rPr lang="en-US" dirty="0"/>
              <a:t> both FCT and throughput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DBCB80A-473B-9B4E-92C4-2DDA1682CDCF}"/>
              </a:ext>
            </a:extLst>
          </p:cNvPr>
          <p:cNvCxnSpPr/>
          <p:nvPr/>
        </p:nvCxnSpPr>
        <p:spPr>
          <a:xfrm>
            <a:off x="928000" y="1661698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8F836C75-EAE7-C54D-B749-24E4DCEAD6B9}"/>
              </a:ext>
            </a:extLst>
          </p:cNvPr>
          <p:cNvCxnSpPr/>
          <p:nvPr/>
        </p:nvCxnSpPr>
        <p:spPr>
          <a:xfrm>
            <a:off x="921176" y="2047354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F30D7A9D-DFE3-0545-BE5E-7634E75993D5}"/>
              </a:ext>
            </a:extLst>
          </p:cNvPr>
          <p:cNvCxnSpPr/>
          <p:nvPr/>
        </p:nvCxnSpPr>
        <p:spPr>
          <a:xfrm>
            <a:off x="921176" y="2424942"/>
            <a:ext cx="339146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E276E3E-E9C2-1E41-BCB1-BDFB91EE6729}"/>
              </a:ext>
            </a:extLst>
          </p:cNvPr>
          <p:cNvCxnSpPr>
            <a:cxnSpLocks/>
          </p:cNvCxnSpPr>
          <p:nvPr/>
        </p:nvCxnSpPr>
        <p:spPr>
          <a:xfrm>
            <a:off x="1071301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5933EAD-6E1C-4544-9C1F-26BB5D07A915}"/>
              </a:ext>
            </a:extLst>
          </p:cNvPr>
          <p:cNvCxnSpPr>
            <a:cxnSpLocks/>
          </p:cNvCxnSpPr>
          <p:nvPr/>
        </p:nvCxnSpPr>
        <p:spPr>
          <a:xfrm>
            <a:off x="1592190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1667ADD-46BB-D944-8C55-D016F7C04A65}"/>
              </a:ext>
            </a:extLst>
          </p:cNvPr>
          <p:cNvCxnSpPr>
            <a:cxnSpLocks/>
          </p:cNvCxnSpPr>
          <p:nvPr/>
        </p:nvCxnSpPr>
        <p:spPr>
          <a:xfrm>
            <a:off x="2099432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44FAEB7-E39B-6B4D-9917-79E462AE9D2A}"/>
              </a:ext>
            </a:extLst>
          </p:cNvPr>
          <p:cNvCxnSpPr>
            <a:cxnSpLocks/>
          </p:cNvCxnSpPr>
          <p:nvPr/>
        </p:nvCxnSpPr>
        <p:spPr>
          <a:xfrm>
            <a:off x="2616909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68F505F3-8520-6D4C-AFF8-4295733F88BC}"/>
              </a:ext>
            </a:extLst>
          </p:cNvPr>
          <p:cNvCxnSpPr>
            <a:cxnSpLocks/>
          </p:cNvCxnSpPr>
          <p:nvPr/>
        </p:nvCxnSpPr>
        <p:spPr>
          <a:xfrm>
            <a:off x="3130974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60857190-9D65-1945-AFB0-1082A52E5A38}"/>
              </a:ext>
            </a:extLst>
          </p:cNvPr>
          <p:cNvCxnSpPr>
            <a:cxnSpLocks/>
          </p:cNvCxnSpPr>
          <p:nvPr/>
        </p:nvCxnSpPr>
        <p:spPr>
          <a:xfrm>
            <a:off x="3645039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31BD75C0-CF68-054F-A88E-4406883D064E}"/>
              </a:ext>
            </a:extLst>
          </p:cNvPr>
          <p:cNvCxnSpPr>
            <a:cxnSpLocks/>
          </p:cNvCxnSpPr>
          <p:nvPr/>
        </p:nvCxnSpPr>
        <p:spPr>
          <a:xfrm>
            <a:off x="4165929" y="1279668"/>
            <a:ext cx="0" cy="15353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3848B50E-CB7F-B347-A1A8-E6AF2C9B9ED4}"/>
              </a:ext>
            </a:extLst>
          </p:cNvPr>
          <p:cNvSpPr/>
          <p:nvPr/>
        </p:nvSpPr>
        <p:spPr>
          <a:xfrm>
            <a:off x="921176" y="1279668"/>
            <a:ext cx="3398292" cy="1535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308E40E-B90C-F04E-B95B-3EE9744BA05F}"/>
              </a:ext>
            </a:extLst>
          </p:cNvPr>
          <p:cNvSpPr txBox="1"/>
          <p:nvPr/>
        </p:nvSpPr>
        <p:spPr>
          <a:xfrm rot="16200000">
            <a:off x="-1047948" y="2069073"/>
            <a:ext cx="27704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Small flows FCT [</a:t>
            </a:r>
            <a:r>
              <a:rPr lang="en-US" sz="2000" dirty="0" err="1">
                <a:latin typeface="+mn-lt"/>
              </a:rPr>
              <a:t>ms</a:t>
            </a:r>
            <a:r>
              <a:rPr lang="en-US" sz="2000" dirty="0">
                <a:latin typeface="+mn-lt"/>
              </a:rPr>
              <a:t>]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C783DA0-BC4E-3C43-BF25-9C5D8202CAEE}"/>
              </a:ext>
            </a:extLst>
          </p:cNvPr>
          <p:cNvSpPr txBox="1"/>
          <p:nvPr/>
        </p:nvSpPr>
        <p:spPr>
          <a:xfrm>
            <a:off x="1390560" y="3043305"/>
            <a:ext cx="2520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Load [%]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CB2448B1-4603-DA42-BF96-EE86CBF54086}"/>
              </a:ext>
            </a:extLst>
          </p:cNvPr>
          <p:cNvSpPr txBox="1"/>
          <p:nvPr/>
        </p:nvSpPr>
        <p:spPr>
          <a:xfrm>
            <a:off x="474599" y="1086934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2.0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633331C-9AFB-4640-9496-D7CC1452D138}"/>
              </a:ext>
            </a:extLst>
          </p:cNvPr>
          <p:cNvSpPr txBox="1"/>
          <p:nvPr/>
        </p:nvSpPr>
        <p:spPr>
          <a:xfrm>
            <a:off x="457436" y="1464521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1.5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4F7A4AC-A837-2546-A903-E0DCEB0585B8}"/>
              </a:ext>
            </a:extLst>
          </p:cNvPr>
          <p:cNvSpPr txBox="1"/>
          <p:nvPr/>
        </p:nvSpPr>
        <p:spPr>
          <a:xfrm>
            <a:off x="480456" y="1855132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1.0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575821E1-CCE2-A640-A0C2-0F8788FD6E24}"/>
              </a:ext>
            </a:extLst>
          </p:cNvPr>
          <p:cNvSpPr txBox="1"/>
          <p:nvPr/>
        </p:nvSpPr>
        <p:spPr>
          <a:xfrm>
            <a:off x="474599" y="2240276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0.5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79D055E-9744-8545-B91D-6F81E562E3AE}"/>
              </a:ext>
            </a:extLst>
          </p:cNvPr>
          <p:cNvSpPr txBox="1"/>
          <p:nvPr/>
        </p:nvSpPr>
        <p:spPr>
          <a:xfrm>
            <a:off x="474599" y="2612413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0.0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6C7AC47-C706-BE40-9B8D-0A3BCB2DDF9A}"/>
              </a:ext>
            </a:extLst>
          </p:cNvPr>
          <p:cNvSpPr txBox="1"/>
          <p:nvPr/>
        </p:nvSpPr>
        <p:spPr>
          <a:xfrm>
            <a:off x="858907" y="2783825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10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F7872270-B5A5-B343-8221-1C11FAA12E8F}"/>
              </a:ext>
            </a:extLst>
          </p:cNvPr>
          <p:cNvSpPr txBox="1"/>
          <p:nvPr/>
        </p:nvSpPr>
        <p:spPr>
          <a:xfrm>
            <a:off x="1357570" y="2783825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20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379C2B1-FA99-E44D-93F6-8FC554F5EB40}"/>
              </a:ext>
            </a:extLst>
          </p:cNvPr>
          <p:cNvSpPr txBox="1"/>
          <p:nvPr/>
        </p:nvSpPr>
        <p:spPr>
          <a:xfrm>
            <a:off x="1864736" y="2785096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30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36BC94DF-BFB7-5748-8456-F9A7FF675351}"/>
              </a:ext>
            </a:extLst>
          </p:cNvPr>
          <p:cNvSpPr txBox="1"/>
          <p:nvPr/>
        </p:nvSpPr>
        <p:spPr>
          <a:xfrm>
            <a:off x="2393274" y="2783825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40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884015D-793A-7D47-944F-0CBFA4ED2153}"/>
              </a:ext>
            </a:extLst>
          </p:cNvPr>
          <p:cNvSpPr txBox="1"/>
          <p:nvPr/>
        </p:nvSpPr>
        <p:spPr>
          <a:xfrm>
            <a:off x="2900018" y="2785096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50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1D8B02B-28C9-9843-93C2-C9E984014D70}"/>
              </a:ext>
            </a:extLst>
          </p:cNvPr>
          <p:cNvSpPr txBox="1"/>
          <p:nvPr/>
        </p:nvSpPr>
        <p:spPr>
          <a:xfrm>
            <a:off x="3413660" y="2783825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60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DC2F6A2-F580-964C-8EC2-8DDC9FC13294}"/>
              </a:ext>
            </a:extLst>
          </p:cNvPr>
          <p:cNvSpPr txBox="1"/>
          <p:nvPr/>
        </p:nvSpPr>
        <p:spPr>
          <a:xfrm>
            <a:off x="3921611" y="2792081"/>
            <a:ext cx="521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70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E40C8969-6597-B943-949B-8ACDD4F0003B}"/>
              </a:ext>
            </a:extLst>
          </p:cNvPr>
          <p:cNvGrpSpPr/>
          <p:nvPr/>
        </p:nvGrpSpPr>
        <p:grpSpPr>
          <a:xfrm>
            <a:off x="1038128" y="2385707"/>
            <a:ext cx="3160080" cy="235959"/>
            <a:chOff x="2866976" y="2934839"/>
            <a:chExt cx="3160080" cy="235959"/>
          </a:xfrm>
        </p:grpSpPr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169BE771-1F52-844A-9B5F-8C7591A16A73}"/>
                </a:ext>
              </a:extLst>
            </p:cNvPr>
            <p:cNvSpPr/>
            <p:nvPr/>
          </p:nvSpPr>
          <p:spPr>
            <a:xfrm>
              <a:off x="2900149" y="2968388"/>
              <a:ext cx="3091218" cy="169026"/>
            </a:xfrm>
            <a:custGeom>
              <a:avLst/>
              <a:gdLst>
                <a:gd name="connsiteX0" fmla="*/ 0 w 3091218"/>
                <a:gd name="connsiteY0" fmla="*/ 163773 h 169026"/>
                <a:gd name="connsiteX1" fmla="*/ 518615 w 3091218"/>
                <a:gd name="connsiteY1" fmla="*/ 163773 h 169026"/>
                <a:gd name="connsiteX2" fmla="*/ 1030406 w 3091218"/>
                <a:gd name="connsiteY2" fmla="*/ 109182 h 169026"/>
                <a:gd name="connsiteX3" fmla="*/ 1549021 w 3091218"/>
                <a:gd name="connsiteY3" fmla="*/ 75063 h 169026"/>
                <a:gd name="connsiteX4" fmla="*/ 2060812 w 3091218"/>
                <a:gd name="connsiteY4" fmla="*/ 40943 h 169026"/>
                <a:gd name="connsiteX5" fmla="*/ 2579427 w 3091218"/>
                <a:gd name="connsiteY5" fmla="*/ 13648 h 169026"/>
                <a:gd name="connsiteX6" fmla="*/ 3091218 w 3091218"/>
                <a:gd name="connsiteY6" fmla="*/ 0 h 169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91218" h="169026">
                  <a:moveTo>
                    <a:pt x="0" y="163773"/>
                  </a:moveTo>
                  <a:cubicBezTo>
                    <a:pt x="173440" y="168322"/>
                    <a:pt x="346881" y="172872"/>
                    <a:pt x="518615" y="163773"/>
                  </a:cubicBezTo>
                  <a:cubicBezTo>
                    <a:pt x="690349" y="154674"/>
                    <a:pt x="858672" y="123967"/>
                    <a:pt x="1030406" y="109182"/>
                  </a:cubicBezTo>
                  <a:cubicBezTo>
                    <a:pt x="1202140" y="94397"/>
                    <a:pt x="1549021" y="75063"/>
                    <a:pt x="1549021" y="75063"/>
                  </a:cubicBezTo>
                  <a:lnTo>
                    <a:pt x="2060812" y="40943"/>
                  </a:lnTo>
                  <a:lnTo>
                    <a:pt x="2579427" y="13648"/>
                  </a:lnTo>
                  <a:cubicBezTo>
                    <a:pt x="2751161" y="6824"/>
                    <a:pt x="2921189" y="3412"/>
                    <a:pt x="3091218" y="0"/>
                  </a:cubicBezTo>
                </a:path>
              </a:pathLst>
            </a:cu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A0F5A0B6-9C7D-374C-B57E-4407B7755BF0}"/>
                </a:ext>
              </a:extLst>
            </p:cNvPr>
            <p:cNvSpPr/>
            <p:nvPr/>
          </p:nvSpPr>
          <p:spPr>
            <a:xfrm>
              <a:off x="2866976" y="3105998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931EE2A4-FF1C-DB49-A11E-ECD24FDEEA12}"/>
                </a:ext>
              </a:extLst>
            </p:cNvPr>
            <p:cNvSpPr/>
            <p:nvPr/>
          </p:nvSpPr>
          <p:spPr>
            <a:xfrm>
              <a:off x="3391007" y="3097030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E127FC06-AA8B-444A-B3EC-16C02BD34252}"/>
                </a:ext>
              </a:extLst>
            </p:cNvPr>
            <p:cNvSpPr/>
            <p:nvPr/>
          </p:nvSpPr>
          <p:spPr>
            <a:xfrm>
              <a:off x="3900367" y="3039163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1867DFCD-AF8D-6F4E-802C-9DE0E51113D1}"/>
                </a:ext>
              </a:extLst>
            </p:cNvPr>
            <p:cNvSpPr/>
            <p:nvPr/>
          </p:nvSpPr>
          <p:spPr>
            <a:xfrm>
              <a:off x="4414617" y="3010637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FAB4EA-5EFB-B04B-86C3-681BD525A954}"/>
                </a:ext>
              </a:extLst>
            </p:cNvPr>
            <p:cNvSpPr/>
            <p:nvPr/>
          </p:nvSpPr>
          <p:spPr>
            <a:xfrm>
              <a:off x="4923977" y="2977224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9339A00D-8CC8-0D4E-94A5-706939E21A9B}"/>
                </a:ext>
              </a:extLst>
            </p:cNvPr>
            <p:cNvSpPr/>
            <p:nvPr/>
          </p:nvSpPr>
          <p:spPr>
            <a:xfrm>
              <a:off x="5438227" y="2948698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EFCF0D45-4B78-2E4D-BBAD-97F5D348EE61}"/>
                </a:ext>
              </a:extLst>
            </p:cNvPr>
            <p:cNvSpPr/>
            <p:nvPr/>
          </p:nvSpPr>
          <p:spPr>
            <a:xfrm>
              <a:off x="5962256" y="2934839"/>
              <a:ext cx="64800" cy="648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6BED6788-D7C2-4345-8AD7-373922DB3785}"/>
              </a:ext>
            </a:extLst>
          </p:cNvPr>
          <p:cNvGrpSpPr/>
          <p:nvPr/>
        </p:nvGrpSpPr>
        <p:grpSpPr>
          <a:xfrm>
            <a:off x="1041679" y="1904433"/>
            <a:ext cx="3156538" cy="449735"/>
            <a:chOff x="2870527" y="2453565"/>
            <a:chExt cx="3156538" cy="449735"/>
          </a:xfrm>
        </p:grpSpPr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1E956C92-BB3E-924A-97A0-002BFD660798}"/>
                </a:ext>
              </a:extLst>
            </p:cNvPr>
            <p:cNvSpPr/>
            <p:nvPr/>
          </p:nvSpPr>
          <p:spPr>
            <a:xfrm>
              <a:off x="2906973" y="2497540"/>
              <a:ext cx="3091218" cy="354842"/>
            </a:xfrm>
            <a:custGeom>
              <a:avLst/>
              <a:gdLst>
                <a:gd name="connsiteX0" fmla="*/ 0 w 3091218"/>
                <a:gd name="connsiteY0" fmla="*/ 354842 h 354842"/>
                <a:gd name="connsiteX1" fmla="*/ 518615 w 3091218"/>
                <a:gd name="connsiteY1" fmla="*/ 279779 h 354842"/>
                <a:gd name="connsiteX2" fmla="*/ 1030406 w 3091218"/>
                <a:gd name="connsiteY2" fmla="*/ 184245 h 354842"/>
                <a:gd name="connsiteX3" fmla="*/ 1535373 w 3091218"/>
                <a:gd name="connsiteY3" fmla="*/ 136478 h 354842"/>
                <a:gd name="connsiteX4" fmla="*/ 2053988 w 3091218"/>
                <a:gd name="connsiteY4" fmla="*/ 75063 h 354842"/>
                <a:gd name="connsiteX5" fmla="*/ 2572603 w 3091218"/>
                <a:gd name="connsiteY5" fmla="*/ 20472 h 354842"/>
                <a:gd name="connsiteX6" fmla="*/ 3091218 w 3091218"/>
                <a:gd name="connsiteY6" fmla="*/ 0 h 35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91218" h="354842">
                  <a:moveTo>
                    <a:pt x="0" y="354842"/>
                  </a:moveTo>
                  <a:cubicBezTo>
                    <a:pt x="173440" y="331527"/>
                    <a:pt x="346881" y="308212"/>
                    <a:pt x="518615" y="279779"/>
                  </a:cubicBezTo>
                  <a:cubicBezTo>
                    <a:pt x="690349" y="251346"/>
                    <a:pt x="860946" y="208128"/>
                    <a:pt x="1030406" y="184245"/>
                  </a:cubicBezTo>
                  <a:cubicBezTo>
                    <a:pt x="1199866" y="160362"/>
                    <a:pt x="1364776" y="154675"/>
                    <a:pt x="1535373" y="136478"/>
                  </a:cubicBezTo>
                  <a:cubicBezTo>
                    <a:pt x="1705970" y="118281"/>
                    <a:pt x="2053988" y="75063"/>
                    <a:pt x="2053988" y="75063"/>
                  </a:cubicBezTo>
                  <a:cubicBezTo>
                    <a:pt x="2226860" y="55729"/>
                    <a:pt x="2399731" y="32982"/>
                    <a:pt x="2572603" y="20472"/>
                  </a:cubicBezTo>
                  <a:cubicBezTo>
                    <a:pt x="2745475" y="7962"/>
                    <a:pt x="2918346" y="3981"/>
                    <a:pt x="3091218" y="0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Triangle 123">
              <a:extLst>
                <a:ext uri="{FF2B5EF4-FFF2-40B4-BE49-F238E27FC236}">
                  <a16:creationId xmlns:a16="http://schemas.microsoft.com/office/drawing/2014/main" id="{D7A3DA81-E6BB-D343-ABCE-3223D7BA91DE}"/>
                </a:ext>
              </a:extLst>
            </p:cNvPr>
            <p:cNvSpPr/>
            <p:nvPr/>
          </p:nvSpPr>
          <p:spPr>
            <a:xfrm rot="10800000">
              <a:off x="2870527" y="2830097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Triangle 124">
              <a:extLst>
                <a:ext uri="{FF2B5EF4-FFF2-40B4-BE49-F238E27FC236}">
                  <a16:creationId xmlns:a16="http://schemas.microsoft.com/office/drawing/2014/main" id="{A9E1556A-211A-5F4B-A502-A337C2A4E7E3}"/>
                </a:ext>
              </a:extLst>
            </p:cNvPr>
            <p:cNvSpPr/>
            <p:nvPr/>
          </p:nvSpPr>
          <p:spPr>
            <a:xfrm rot="10800000">
              <a:off x="3389669" y="2742893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riangle 125">
              <a:extLst>
                <a:ext uri="{FF2B5EF4-FFF2-40B4-BE49-F238E27FC236}">
                  <a16:creationId xmlns:a16="http://schemas.microsoft.com/office/drawing/2014/main" id="{EEAC8347-03E4-F54B-8A83-8C1264D6C2A4}"/>
                </a:ext>
              </a:extLst>
            </p:cNvPr>
            <p:cNvSpPr/>
            <p:nvPr/>
          </p:nvSpPr>
          <p:spPr>
            <a:xfrm rot="10800000">
              <a:off x="3889251" y="2641020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Triangle 126">
              <a:extLst>
                <a:ext uri="{FF2B5EF4-FFF2-40B4-BE49-F238E27FC236}">
                  <a16:creationId xmlns:a16="http://schemas.microsoft.com/office/drawing/2014/main" id="{47E79E4A-15DB-4B4D-A053-F2AA6787424A}"/>
                </a:ext>
              </a:extLst>
            </p:cNvPr>
            <p:cNvSpPr/>
            <p:nvPr/>
          </p:nvSpPr>
          <p:spPr>
            <a:xfrm rot="10800000">
              <a:off x="4408394" y="2597824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Triangle 127">
              <a:extLst>
                <a:ext uri="{FF2B5EF4-FFF2-40B4-BE49-F238E27FC236}">
                  <a16:creationId xmlns:a16="http://schemas.microsoft.com/office/drawing/2014/main" id="{C07854C9-6C1E-E748-8FE7-210F2FB5856F}"/>
                </a:ext>
              </a:extLst>
            </p:cNvPr>
            <p:cNvSpPr/>
            <p:nvPr/>
          </p:nvSpPr>
          <p:spPr>
            <a:xfrm rot="10800000">
              <a:off x="4922644" y="2544847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Triangle 128">
              <a:extLst>
                <a:ext uri="{FF2B5EF4-FFF2-40B4-BE49-F238E27FC236}">
                  <a16:creationId xmlns:a16="http://schemas.microsoft.com/office/drawing/2014/main" id="{EE2E462E-D9AB-0449-A27B-23ED7F18C0AA}"/>
                </a:ext>
              </a:extLst>
            </p:cNvPr>
            <p:cNvSpPr/>
            <p:nvPr/>
          </p:nvSpPr>
          <p:spPr>
            <a:xfrm rot="10800000">
              <a:off x="5436895" y="2482092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Triangle 129">
              <a:extLst>
                <a:ext uri="{FF2B5EF4-FFF2-40B4-BE49-F238E27FC236}">
                  <a16:creationId xmlns:a16="http://schemas.microsoft.com/office/drawing/2014/main" id="{8EF53DDB-6D37-8744-87D6-38FB4D9C84EF}"/>
                </a:ext>
              </a:extLst>
            </p:cNvPr>
            <p:cNvSpPr/>
            <p:nvPr/>
          </p:nvSpPr>
          <p:spPr>
            <a:xfrm rot="10800000">
              <a:off x="5956036" y="2453565"/>
              <a:ext cx="71029" cy="73203"/>
            </a:xfrm>
            <a:prstGeom prst="triangl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id="{411E6C5F-0EBA-8B40-A583-167CBCBFE4C3}"/>
              </a:ext>
            </a:extLst>
          </p:cNvPr>
          <p:cNvSpPr txBox="1"/>
          <p:nvPr/>
        </p:nvSpPr>
        <p:spPr>
          <a:xfrm>
            <a:off x="2039675" y="1704624"/>
            <a:ext cx="2013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rgbClr val="FF0000"/>
                </a:solidFill>
                <a:latin typeface="+mn-lt"/>
              </a:rPr>
              <a:t>FRR recirculation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6BA68BF5-2A04-1B44-9FE5-B38CB6A30DE4}"/>
              </a:ext>
            </a:extLst>
          </p:cNvPr>
          <p:cNvSpPr txBox="1"/>
          <p:nvPr/>
        </p:nvSpPr>
        <p:spPr>
          <a:xfrm>
            <a:off x="2148594" y="2459754"/>
            <a:ext cx="2522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chemeClr val="accent6"/>
                </a:solidFill>
                <a:latin typeface="+mn-lt"/>
              </a:rPr>
              <a:t>immediate </a:t>
            </a:r>
            <a:r>
              <a:rPr lang="en-US" sz="1400" b="1" dirty="0" err="1">
                <a:solidFill>
                  <a:schemeClr val="accent6"/>
                </a:solidFill>
                <a:latin typeface="+mn-lt"/>
              </a:rPr>
              <a:t>reconvergence</a:t>
            </a:r>
            <a:endParaRPr lang="en-US" sz="1400" b="1" dirty="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079BC0F-CB99-0D49-9877-D2C619FF3D3E}"/>
              </a:ext>
            </a:extLst>
          </p:cNvPr>
          <p:cNvSpPr txBox="1"/>
          <p:nvPr/>
        </p:nvSpPr>
        <p:spPr>
          <a:xfrm>
            <a:off x="2651904" y="2217084"/>
            <a:ext cx="495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1.4x</a:t>
            </a:r>
          </a:p>
        </p:txBody>
      </p:sp>
      <p:sp>
        <p:nvSpPr>
          <p:cNvPr id="143" name="Content Placeholder 2">
            <a:extLst>
              <a:ext uri="{FF2B5EF4-FFF2-40B4-BE49-F238E27FC236}">
                <a16:creationId xmlns:a16="http://schemas.microsoft.com/office/drawing/2014/main" id="{6C13EFC4-1C60-BB4C-8383-3D934AEA8C6D}"/>
              </a:ext>
            </a:extLst>
          </p:cNvPr>
          <p:cNvSpPr txBox="1">
            <a:spLocks/>
          </p:cNvSpPr>
          <p:nvPr/>
        </p:nvSpPr>
        <p:spPr>
          <a:xfrm>
            <a:off x="1061277" y="3671085"/>
            <a:ext cx="7683106" cy="15718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NS-3 simulations</a:t>
            </a:r>
          </a:p>
          <a:p>
            <a:pPr marL="0" indent="0">
              <a:buNone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Topology: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32-server Clos network, 10Gbps links</a:t>
            </a:r>
          </a:p>
          <a:p>
            <a:pPr marL="0" indent="0">
              <a:buNone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Workload: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data-mining      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Transport: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DCTCP       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One link failure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at 0.5s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FCEAE7-E5F7-B443-9F12-5383CDB05593}"/>
              </a:ext>
            </a:extLst>
          </p:cNvPr>
          <p:cNvGrpSpPr/>
          <p:nvPr/>
        </p:nvGrpSpPr>
        <p:grpSpPr>
          <a:xfrm>
            <a:off x="1046256" y="2136516"/>
            <a:ext cx="3151028" cy="439591"/>
            <a:chOff x="1046256" y="2136516"/>
            <a:chExt cx="3151028" cy="439591"/>
          </a:xfrm>
        </p:grpSpPr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D1C447D4-C30A-4149-9F04-A6B084449ECF}"/>
                </a:ext>
              </a:extLst>
            </p:cNvPr>
            <p:cNvSpPr/>
            <p:nvPr/>
          </p:nvSpPr>
          <p:spPr>
            <a:xfrm>
              <a:off x="1086592" y="2185475"/>
              <a:ext cx="3091218" cy="354842"/>
            </a:xfrm>
            <a:custGeom>
              <a:avLst/>
              <a:gdLst>
                <a:gd name="connsiteX0" fmla="*/ 0 w 3091218"/>
                <a:gd name="connsiteY0" fmla="*/ 354842 h 354842"/>
                <a:gd name="connsiteX1" fmla="*/ 518615 w 3091218"/>
                <a:gd name="connsiteY1" fmla="*/ 279779 h 354842"/>
                <a:gd name="connsiteX2" fmla="*/ 1030406 w 3091218"/>
                <a:gd name="connsiteY2" fmla="*/ 184245 h 354842"/>
                <a:gd name="connsiteX3" fmla="*/ 1535373 w 3091218"/>
                <a:gd name="connsiteY3" fmla="*/ 136478 h 354842"/>
                <a:gd name="connsiteX4" fmla="*/ 2053988 w 3091218"/>
                <a:gd name="connsiteY4" fmla="*/ 75063 h 354842"/>
                <a:gd name="connsiteX5" fmla="*/ 2572603 w 3091218"/>
                <a:gd name="connsiteY5" fmla="*/ 20472 h 354842"/>
                <a:gd name="connsiteX6" fmla="*/ 3091218 w 3091218"/>
                <a:gd name="connsiteY6" fmla="*/ 0 h 35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91218" h="354842">
                  <a:moveTo>
                    <a:pt x="0" y="354842"/>
                  </a:moveTo>
                  <a:cubicBezTo>
                    <a:pt x="173440" y="331527"/>
                    <a:pt x="346881" y="308212"/>
                    <a:pt x="518615" y="279779"/>
                  </a:cubicBezTo>
                  <a:cubicBezTo>
                    <a:pt x="690349" y="251346"/>
                    <a:pt x="860946" y="208128"/>
                    <a:pt x="1030406" y="184245"/>
                  </a:cubicBezTo>
                  <a:cubicBezTo>
                    <a:pt x="1199866" y="160362"/>
                    <a:pt x="1364776" y="154675"/>
                    <a:pt x="1535373" y="136478"/>
                  </a:cubicBezTo>
                  <a:cubicBezTo>
                    <a:pt x="1705970" y="118281"/>
                    <a:pt x="2053988" y="75063"/>
                    <a:pt x="2053988" y="75063"/>
                  </a:cubicBezTo>
                  <a:cubicBezTo>
                    <a:pt x="2226860" y="55729"/>
                    <a:pt x="2399731" y="32982"/>
                    <a:pt x="2572603" y="20472"/>
                  </a:cubicBezTo>
                  <a:cubicBezTo>
                    <a:pt x="2745475" y="7962"/>
                    <a:pt x="2918346" y="3981"/>
                    <a:pt x="3091218" y="0"/>
                  </a:cubicBezTo>
                </a:path>
              </a:pathLst>
            </a:custGeom>
            <a:noFill/>
            <a:ln>
              <a:solidFill>
                <a:srgbClr val="425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51F903-75B2-2A49-87A2-3B42478ECD41}"/>
                </a:ext>
              </a:extLst>
            </p:cNvPr>
            <p:cNvSpPr/>
            <p:nvPr/>
          </p:nvSpPr>
          <p:spPr>
            <a:xfrm>
              <a:off x="1046256" y="2501020"/>
              <a:ext cx="74580" cy="75087"/>
            </a:xfrm>
            <a:prstGeom prst="rect">
              <a:avLst/>
            </a:prstGeom>
            <a:noFill/>
            <a:ln w="22225">
              <a:solidFill>
                <a:srgbClr val="425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E68638B2-F287-4642-A2D5-4ADDA64AD74E}"/>
                </a:ext>
              </a:extLst>
            </p:cNvPr>
            <p:cNvSpPr/>
            <p:nvPr/>
          </p:nvSpPr>
          <p:spPr>
            <a:xfrm>
              <a:off x="1564416" y="2429900"/>
              <a:ext cx="74580" cy="75087"/>
            </a:xfrm>
            <a:prstGeom prst="rect">
              <a:avLst/>
            </a:prstGeom>
            <a:noFill/>
            <a:ln w="22225">
              <a:solidFill>
                <a:srgbClr val="425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E060AF02-67B0-0241-A84B-CFF1C4DF093B}"/>
                </a:ext>
              </a:extLst>
            </p:cNvPr>
            <p:cNvSpPr/>
            <p:nvPr/>
          </p:nvSpPr>
          <p:spPr>
            <a:xfrm>
              <a:off x="2078512" y="2330332"/>
              <a:ext cx="74580" cy="75087"/>
            </a:xfrm>
            <a:prstGeom prst="rect">
              <a:avLst/>
            </a:prstGeom>
            <a:noFill/>
            <a:ln w="22225">
              <a:solidFill>
                <a:srgbClr val="425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894355B4-04BD-DB44-BD90-4A34F13F9B64}"/>
                </a:ext>
              </a:extLst>
            </p:cNvPr>
            <p:cNvSpPr/>
            <p:nvPr/>
          </p:nvSpPr>
          <p:spPr>
            <a:xfrm>
              <a:off x="2585884" y="2275468"/>
              <a:ext cx="74580" cy="75087"/>
            </a:xfrm>
            <a:prstGeom prst="rect">
              <a:avLst/>
            </a:prstGeom>
            <a:noFill/>
            <a:ln w="22225">
              <a:solidFill>
                <a:srgbClr val="425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8ADC9990-021B-0D47-8235-BCE37A34EEA3}"/>
                </a:ext>
              </a:extLst>
            </p:cNvPr>
            <p:cNvSpPr/>
            <p:nvPr/>
          </p:nvSpPr>
          <p:spPr>
            <a:xfrm>
              <a:off x="3102640" y="2216540"/>
              <a:ext cx="74580" cy="75087"/>
            </a:xfrm>
            <a:prstGeom prst="rect">
              <a:avLst/>
            </a:prstGeom>
            <a:noFill/>
            <a:ln w="22225">
              <a:solidFill>
                <a:srgbClr val="425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0ABCDC2F-DDD8-2D4A-9F01-7E0E453DECEB}"/>
                </a:ext>
              </a:extLst>
            </p:cNvPr>
            <p:cNvSpPr/>
            <p:nvPr/>
          </p:nvSpPr>
          <p:spPr>
            <a:xfrm>
              <a:off x="3616736" y="2164336"/>
              <a:ext cx="74580" cy="75087"/>
            </a:xfrm>
            <a:prstGeom prst="rect">
              <a:avLst/>
            </a:prstGeom>
            <a:noFill/>
            <a:ln w="22225">
              <a:solidFill>
                <a:srgbClr val="425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600A4900-E449-3B48-819B-834E1D0D5EE3}"/>
                </a:ext>
              </a:extLst>
            </p:cNvPr>
            <p:cNvSpPr/>
            <p:nvPr/>
          </p:nvSpPr>
          <p:spPr>
            <a:xfrm>
              <a:off x="4122704" y="2136516"/>
              <a:ext cx="74580" cy="75087"/>
            </a:xfrm>
            <a:prstGeom prst="rect">
              <a:avLst/>
            </a:prstGeom>
            <a:noFill/>
            <a:ln w="22225">
              <a:solidFill>
                <a:srgbClr val="425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TextBox 131">
            <a:extLst>
              <a:ext uri="{FF2B5EF4-FFF2-40B4-BE49-F238E27FC236}">
                <a16:creationId xmlns:a16="http://schemas.microsoft.com/office/drawing/2014/main" id="{931B20C4-EE7D-6641-A118-13D3C305A0D4}"/>
              </a:ext>
            </a:extLst>
          </p:cNvPr>
          <p:cNvSpPr txBox="1"/>
          <p:nvPr/>
        </p:nvSpPr>
        <p:spPr>
          <a:xfrm>
            <a:off x="3106026" y="1971627"/>
            <a:ext cx="5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rgbClr val="4256FF"/>
                </a:solidFill>
                <a:latin typeface="+mn-lt"/>
              </a:rPr>
              <a:t>purr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0711F40E-D3A2-F545-A6ED-99910EB3BA60}"/>
              </a:ext>
            </a:extLst>
          </p:cNvPr>
          <p:cNvSpPr txBox="1"/>
          <p:nvPr/>
        </p:nvSpPr>
        <p:spPr>
          <a:xfrm rot="632880">
            <a:off x="7554164" y="2204101"/>
            <a:ext cx="5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1" dirty="0">
                <a:solidFill>
                  <a:srgbClr val="4256FF"/>
                </a:solidFill>
                <a:latin typeface="+mn-lt"/>
              </a:rPr>
              <a:t>purr</a:t>
            </a: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AD56E47B-49DB-CD4F-AF94-014AD12BC2C0}"/>
              </a:ext>
            </a:extLst>
          </p:cNvPr>
          <p:cNvSpPr/>
          <p:nvPr/>
        </p:nvSpPr>
        <p:spPr>
          <a:xfrm>
            <a:off x="5464081" y="1843442"/>
            <a:ext cx="64800" cy="648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33D07412-A3D2-C54D-B9A6-0FA099536671}"/>
              </a:ext>
            </a:extLst>
          </p:cNvPr>
          <p:cNvCxnSpPr>
            <a:cxnSpLocks/>
          </p:cNvCxnSpPr>
          <p:nvPr/>
        </p:nvCxnSpPr>
        <p:spPr>
          <a:xfrm>
            <a:off x="7045544" y="2140174"/>
            <a:ext cx="1260" cy="180000"/>
          </a:xfrm>
          <a:prstGeom prst="line">
            <a:avLst/>
          </a:prstGeom>
          <a:ln w="22225">
            <a:headEnd type="arrow" w="sm" len="sm"/>
            <a:tailEnd type="arrow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D0792EAB-5E83-BA47-AC2E-2D15AF2ADB64}"/>
              </a:ext>
            </a:extLst>
          </p:cNvPr>
          <p:cNvSpPr txBox="1"/>
          <p:nvPr/>
        </p:nvSpPr>
        <p:spPr>
          <a:xfrm>
            <a:off x="7029867" y="2071414"/>
            <a:ext cx="495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2x</a:t>
            </a:r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CAFA354C-44EF-044C-83B8-120CEA06FF97}"/>
              </a:ext>
            </a:extLst>
          </p:cNvPr>
          <p:cNvCxnSpPr>
            <a:cxnSpLocks/>
          </p:cNvCxnSpPr>
          <p:nvPr/>
        </p:nvCxnSpPr>
        <p:spPr>
          <a:xfrm>
            <a:off x="2616975" y="2317229"/>
            <a:ext cx="1260" cy="180000"/>
          </a:xfrm>
          <a:prstGeom prst="line">
            <a:avLst/>
          </a:prstGeom>
          <a:ln w="22225">
            <a:headEnd type="arrow" w="sm" len="sm"/>
            <a:tailEnd type="arrow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7F69405-59BD-7B4E-8819-CD20F9575382}"/>
              </a:ext>
            </a:extLst>
          </p:cNvPr>
          <p:cNvGrpSpPr/>
          <p:nvPr/>
        </p:nvGrpSpPr>
        <p:grpSpPr>
          <a:xfrm>
            <a:off x="5473854" y="1840566"/>
            <a:ext cx="3146748" cy="861247"/>
            <a:chOff x="5473854" y="1840566"/>
            <a:chExt cx="3146748" cy="861247"/>
          </a:xfrm>
        </p:grpSpPr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E88DD97D-088D-314B-99DB-EEBA7A627FEF}"/>
                </a:ext>
              </a:extLst>
            </p:cNvPr>
            <p:cNvSpPr/>
            <p:nvPr/>
          </p:nvSpPr>
          <p:spPr>
            <a:xfrm>
              <a:off x="5473854" y="1840566"/>
              <a:ext cx="74580" cy="75087"/>
            </a:xfrm>
            <a:prstGeom prst="rect">
              <a:avLst/>
            </a:prstGeom>
            <a:noFill/>
            <a:ln w="22225">
              <a:solidFill>
                <a:srgbClr val="425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89D9DA8-3B1D-AB48-8B77-0B1C6187645F}"/>
                </a:ext>
              </a:extLst>
            </p:cNvPr>
            <p:cNvGrpSpPr/>
            <p:nvPr/>
          </p:nvGrpSpPr>
          <p:grpSpPr>
            <a:xfrm>
              <a:off x="5495226" y="1873096"/>
              <a:ext cx="3125376" cy="828717"/>
              <a:chOff x="5495226" y="1873096"/>
              <a:chExt cx="3125376" cy="828717"/>
            </a:xfrm>
          </p:grpSpPr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6A73541B-3068-9845-9531-1854BA7C6435}"/>
                  </a:ext>
                </a:extLst>
              </p:cNvPr>
              <p:cNvSpPr/>
              <p:nvPr/>
            </p:nvSpPr>
            <p:spPr>
              <a:xfrm>
                <a:off x="5495226" y="1873096"/>
                <a:ext cx="3079290" cy="804512"/>
              </a:xfrm>
              <a:custGeom>
                <a:avLst/>
                <a:gdLst>
                  <a:gd name="connsiteX0" fmla="*/ 0 w 3090440"/>
                  <a:gd name="connsiteY0" fmla="*/ 0 h 653970"/>
                  <a:gd name="connsiteX1" fmla="*/ 520860 w 3090440"/>
                  <a:gd name="connsiteY1" fmla="*/ 167833 h 653970"/>
                  <a:gd name="connsiteX2" fmla="*/ 1024359 w 3090440"/>
                  <a:gd name="connsiteY2" fmla="*/ 306729 h 653970"/>
                  <a:gd name="connsiteX3" fmla="*/ 1545220 w 3090440"/>
                  <a:gd name="connsiteY3" fmla="*/ 387752 h 653970"/>
                  <a:gd name="connsiteX4" fmla="*/ 2066081 w 3090440"/>
                  <a:gd name="connsiteY4" fmla="*/ 462987 h 653970"/>
                  <a:gd name="connsiteX5" fmla="*/ 2575367 w 3090440"/>
                  <a:gd name="connsiteY5" fmla="*/ 555585 h 653970"/>
                  <a:gd name="connsiteX6" fmla="*/ 3090440 w 3090440"/>
                  <a:gd name="connsiteY6" fmla="*/ 653970 h 653970"/>
                  <a:gd name="connsiteX0" fmla="*/ 0 w 3084865"/>
                  <a:gd name="connsiteY0" fmla="*/ 0 h 676273"/>
                  <a:gd name="connsiteX1" fmla="*/ 515285 w 3084865"/>
                  <a:gd name="connsiteY1" fmla="*/ 190136 h 676273"/>
                  <a:gd name="connsiteX2" fmla="*/ 1018784 w 3084865"/>
                  <a:gd name="connsiteY2" fmla="*/ 329032 h 676273"/>
                  <a:gd name="connsiteX3" fmla="*/ 1539645 w 3084865"/>
                  <a:gd name="connsiteY3" fmla="*/ 410055 h 676273"/>
                  <a:gd name="connsiteX4" fmla="*/ 2060506 w 3084865"/>
                  <a:gd name="connsiteY4" fmla="*/ 485290 h 676273"/>
                  <a:gd name="connsiteX5" fmla="*/ 2569792 w 3084865"/>
                  <a:gd name="connsiteY5" fmla="*/ 577888 h 676273"/>
                  <a:gd name="connsiteX6" fmla="*/ 3084865 w 3084865"/>
                  <a:gd name="connsiteY6" fmla="*/ 676273 h 676273"/>
                  <a:gd name="connsiteX0" fmla="*/ 0 w 3084865"/>
                  <a:gd name="connsiteY0" fmla="*/ 0 h 676273"/>
                  <a:gd name="connsiteX1" fmla="*/ 537588 w 3084865"/>
                  <a:gd name="connsiteY1" fmla="*/ 201287 h 676273"/>
                  <a:gd name="connsiteX2" fmla="*/ 1018784 w 3084865"/>
                  <a:gd name="connsiteY2" fmla="*/ 329032 h 676273"/>
                  <a:gd name="connsiteX3" fmla="*/ 1539645 w 3084865"/>
                  <a:gd name="connsiteY3" fmla="*/ 410055 h 676273"/>
                  <a:gd name="connsiteX4" fmla="*/ 2060506 w 3084865"/>
                  <a:gd name="connsiteY4" fmla="*/ 485290 h 676273"/>
                  <a:gd name="connsiteX5" fmla="*/ 2569792 w 3084865"/>
                  <a:gd name="connsiteY5" fmla="*/ 577888 h 676273"/>
                  <a:gd name="connsiteX6" fmla="*/ 3084865 w 3084865"/>
                  <a:gd name="connsiteY6" fmla="*/ 676273 h 676273"/>
                  <a:gd name="connsiteX0" fmla="*/ 0 w 3084865"/>
                  <a:gd name="connsiteY0" fmla="*/ 0 h 676273"/>
                  <a:gd name="connsiteX1" fmla="*/ 537588 w 3084865"/>
                  <a:gd name="connsiteY1" fmla="*/ 201287 h 676273"/>
                  <a:gd name="connsiteX2" fmla="*/ 1046662 w 3084865"/>
                  <a:gd name="connsiteY2" fmla="*/ 379212 h 676273"/>
                  <a:gd name="connsiteX3" fmla="*/ 1539645 w 3084865"/>
                  <a:gd name="connsiteY3" fmla="*/ 410055 h 676273"/>
                  <a:gd name="connsiteX4" fmla="*/ 2060506 w 3084865"/>
                  <a:gd name="connsiteY4" fmla="*/ 485290 h 676273"/>
                  <a:gd name="connsiteX5" fmla="*/ 2569792 w 3084865"/>
                  <a:gd name="connsiteY5" fmla="*/ 577888 h 676273"/>
                  <a:gd name="connsiteX6" fmla="*/ 3084865 w 3084865"/>
                  <a:gd name="connsiteY6" fmla="*/ 676273 h 676273"/>
                  <a:gd name="connsiteX0" fmla="*/ 0 w 3084865"/>
                  <a:gd name="connsiteY0" fmla="*/ 0 h 676273"/>
                  <a:gd name="connsiteX1" fmla="*/ 537588 w 3084865"/>
                  <a:gd name="connsiteY1" fmla="*/ 201287 h 676273"/>
                  <a:gd name="connsiteX2" fmla="*/ 1046662 w 3084865"/>
                  <a:gd name="connsiteY2" fmla="*/ 379212 h 676273"/>
                  <a:gd name="connsiteX3" fmla="*/ 1545221 w 3084865"/>
                  <a:gd name="connsiteY3" fmla="*/ 504840 h 676273"/>
                  <a:gd name="connsiteX4" fmla="*/ 2060506 w 3084865"/>
                  <a:gd name="connsiteY4" fmla="*/ 485290 h 676273"/>
                  <a:gd name="connsiteX5" fmla="*/ 2569792 w 3084865"/>
                  <a:gd name="connsiteY5" fmla="*/ 577888 h 676273"/>
                  <a:gd name="connsiteX6" fmla="*/ 3084865 w 3084865"/>
                  <a:gd name="connsiteY6" fmla="*/ 676273 h 676273"/>
                  <a:gd name="connsiteX0" fmla="*/ 0 w 3084865"/>
                  <a:gd name="connsiteY0" fmla="*/ 0 h 676273"/>
                  <a:gd name="connsiteX1" fmla="*/ 537588 w 3084865"/>
                  <a:gd name="connsiteY1" fmla="*/ 201287 h 676273"/>
                  <a:gd name="connsiteX2" fmla="*/ 1046662 w 3084865"/>
                  <a:gd name="connsiteY2" fmla="*/ 379212 h 676273"/>
                  <a:gd name="connsiteX3" fmla="*/ 1545221 w 3084865"/>
                  <a:gd name="connsiteY3" fmla="*/ 504840 h 676273"/>
                  <a:gd name="connsiteX4" fmla="*/ 2054931 w 3084865"/>
                  <a:gd name="connsiteY4" fmla="*/ 563349 h 676273"/>
                  <a:gd name="connsiteX5" fmla="*/ 2569792 w 3084865"/>
                  <a:gd name="connsiteY5" fmla="*/ 577888 h 676273"/>
                  <a:gd name="connsiteX6" fmla="*/ 3084865 w 3084865"/>
                  <a:gd name="connsiteY6" fmla="*/ 676273 h 676273"/>
                  <a:gd name="connsiteX0" fmla="*/ 0 w 3084865"/>
                  <a:gd name="connsiteY0" fmla="*/ 0 h 676273"/>
                  <a:gd name="connsiteX1" fmla="*/ 537588 w 3084865"/>
                  <a:gd name="connsiteY1" fmla="*/ 201287 h 676273"/>
                  <a:gd name="connsiteX2" fmla="*/ 1046662 w 3084865"/>
                  <a:gd name="connsiteY2" fmla="*/ 379212 h 676273"/>
                  <a:gd name="connsiteX3" fmla="*/ 1528495 w 3084865"/>
                  <a:gd name="connsiteY3" fmla="*/ 476962 h 676273"/>
                  <a:gd name="connsiteX4" fmla="*/ 2054931 w 3084865"/>
                  <a:gd name="connsiteY4" fmla="*/ 563349 h 676273"/>
                  <a:gd name="connsiteX5" fmla="*/ 2569792 w 3084865"/>
                  <a:gd name="connsiteY5" fmla="*/ 577888 h 676273"/>
                  <a:gd name="connsiteX6" fmla="*/ 3084865 w 3084865"/>
                  <a:gd name="connsiteY6" fmla="*/ 676273 h 676273"/>
                  <a:gd name="connsiteX0" fmla="*/ 0 w 3084865"/>
                  <a:gd name="connsiteY0" fmla="*/ 0 h 676273"/>
                  <a:gd name="connsiteX1" fmla="*/ 537588 w 3084865"/>
                  <a:gd name="connsiteY1" fmla="*/ 201287 h 676273"/>
                  <a:gd name="connsiteX2" fmla="*/ 1046662 w 3084865"/>
                  <a:gd name="connsiteY2" fmla="*/ 379212 h 676273"/>
                  <a:gd name="connsiteX3" fmla="*/ 1528495 w 3084865"/>
                  <a:gd name="connsiteY3" fmla="*/ 476962 h 676273"/>
                  <a:gd name="connsiteX4" fmla="*/ 2054931 w 3084865"/>
                  <a:gd name="connsiteY4" fmla="*/ 563349 h 676273"/>
                  <a:gd name="connsiteX5" fmla="*/ 2569792 w 3084865"/>
                  <a:gd name="connsiteY5" fmla="*/ 672673 h 676273"/>
                  <a:gd name="connsiteX6" fmla="*/ 3084865 w 3084865"/>
                  <a:gd name="connsiteY6" fmla="*/ 676273 h 676273"/>
                  <a:gd name="connsiteX0" fmla="*/ 0 w 3079290"/>
                  <a:gd name="connsiteY0" fmla="*/ 0 h 804512"/>
                  <a:gd name="connsiteX1" fmla="*/ 537588 w 3079290"/>
                  <a:gd name="connsiteY1" fmla="*/ 201287 h 804512"/>
                  <a:gd name="connsiteX2" fmla="*/ 1046662 w 3079290"/>
                  <a:gd name="connsiteY2" fmla="*/ 379212 h 804512"/>
                  <a:gd name="connsiteX3" fmla="*/ 1528495 w 3079290"/>
                  <a:gd name="connsiteY3" fmla="*/ 476962 h 804512"/>
                  <a:gd name="connsiteX4" fmla="*/ 2054931 w 3079290"/>
                  <a:gd name="connsiteY4" fmla="*/ 563349 h 804512"/>
                  <a:gd name="connsiteX5" fmla="*/ 2569792 w 3079290"/>
                  <a:gd name="connsiteY5" fmla="*/ 672673 h 804512"/>
                  <a:gd name="connsiteX6" fmla="*/ 3079290 w 3079290"/>
                  <a:gd name="connsiteY6" fmla="*/ 804512 h 804512"/>
                  <a:gd name="connsiteX0" fmla="*/ 0 w 3079290"/>
                  <a:gd name="connsiteY0" fmla="*/ 0 h 804512"/>
                  <a:gd name="connsiteX1" fmla="*/ 537588 w 3079290"/>
                  <a:gd name="connsiteY1" fmla="*/ 201287 h 804512"/>
                  <a:gd name="connsiteX2" fmla="*/ 1046662 w 3079290"/>
                  <a:gd name="connsiteY2" fmla="*/ 379212 h 804512"/>
                  <a:gd name="connsiteX3" fmla="*/ 1528495 w 3079290"/>
                  <a:gd name="connsiteY3" fmla="*/ 476962 h 804512"/>
                  <a:gd name="connsiteX4" fmla="*/ 2054931 w 3079290"/>
                  <a:gd name="connsiteY4" fmla="*/ 563349 h 804512"/>
                  <a:gd name="connsiteX5" fmla="*/ 2569792 w 3079290"/>
                  <a:gd name="connsiteY5" fmla="*/ 672673 h 804512"/>
                  <a:gd name="connsiteX6" fmla="*/ 3079290 w 3079290"/>
                  <a:gd name="connsiteY6" fmla="*/ 804512 h 804512"/>
                  <a:gd name="connsiteX0" fmla="*/ 0 w 3079290"/>
                  <a:gd name="connsiteY0" fmla="*/ 0 h 804512"/>
                  <a:gd name="connsiteX1" fmla="*/ 537588 w 3079290"/>
                  <a:gd name="connsiteY1" fmla="*/ 201287 h 804512"/>
                  <a:gd name="connsiteX2" fmla="*/ 1046662 w 3079290"/>
                  <a:gd name="connsiteY2" fmla="*/ 379212 h 804512"/>
                  <a:gd name="connsiteX3" fmla="*/ 1528495 w 3079290"/>
                  <a:gd name="connsiteY3" fmla="*/ 476962 h 804512"/>
                  <a:gd name="connsiteX4" fmla="*/ 2054931 w 3079290"/>
                  <a:gd name="connsiteY4" fmla="*/ 563349 h 804512"/>
                  <a:gd name="connsiteX5" fmla="*/ 2569792 w 3079290"/>
                  <a:gd name="connsiteY5" fmla="*/ 672673 h 804512"/>
                  <a:gd name="connsiteX6" fmla="*/ 3079290 w 3079290"/>
                  <a:gd name="connsiteY6" fmla="*/ 804512 h 804512"/>
                  <a:gd name="connsiteX0" fmla="*/ 0 w 3079290"/>
                  <a:gd name="connsiteY0" fmla="*/ 0 h 804512"/>
                  <a:gd name="connsiteX1" fmla="*/ 537588 w 3079290"/>
                  <a:gd name="connsiteY1" fmla="*/ 201287 h 804512"/>
                  <a:gd name="connsiteX2" fmla="*/ 1046662 w 3079290"/>
                  <a:gd name="connsiteY2" fmla="*/ 379212 h 804512"/>
                  <a:gd name="connsiteX3" fmla="*/ 1528495 w 3079290"/>
                  <a:gd name="connsiteY3" fmla="*/ 476962 h 804512"/>
                  <a:gd name="connsiteX4" fmla="*/ 2054931 w 3079290"/>
                  <a:gd name="connsiteY4" fmla="*/ 563349 h 804512"/>
                  <a:gd name="connsiteX5" fmla="*/ 2569792 w 3079290"/>
                  <a:gd name="connsiteY5" fmla="*/ 672673 h 804512"/>
                  <a:gd name="connsiteX6" fmla="*/ 3079290 w 3079290"/>
                  <a:gd name="connsiteY6" fmla="*/ 804512 h 804512"/>
                  <a:gd name="connsiteX0" fmla="*/ 0 w 3079290"/>
                  <a:gd name="connsiteY0" fmla="*/ 0 h 804512"/>
                  <a:gd name="connsiteX1" fmla="*/ 537588 w 3079290"/>
                  <a:gd name="connsiteY1" fmla="*/ 201287 h 804512"/>
                  <a:gd name="connsiteX2" fmla="*/ 1046662 w 3079290"/>
                  <a:gd name="connsiteY2" fmla="*/ 379212 h 804512"/>
                  <a:gd name="connsiteX3" fmla="*/ 1528495 w 3079290"/>
                  <a:gd name="connsiteY3" fmla="*/ 476962 h 804512"/>
                  <a:gd name="connsiteX4" fmla="*/ 2054931 w 3079290"/>
                  <a:gd name="connsiteY4" fmla="*/ 563349 h 804512"/>
                  <a:gd name="connsiteX5" fmla="*/ 2569792 w 3079290"/>
                  <a:gd name="connsiteY5" fmla="*/ 672673 h 804512"/>
                  <a:gd name="connsiteX6" fmla="*/ 3079290 w 3079290"/>
                  <a:gd name="connsiteY6" fmla="*/ 804512 h 804512"/>
                  <a:gd name="connsiteX0" fmla="*/ 0 w 3079290"/>
                  <a:gd name="connsiteY0" fmla="*/ 0 h 804512"/>
                  <a:gd name="connsiteX1" fmla="*/ 537588 w 3079290"/>
                  <a:gd name="connsiteY1" fmla="*/ 201287 h 804512"/>
                  <a:gd name="connsiteX2" fmla="*/ 1046662 w 3079290"/>
                  <a:gd name="connsiteY2" fmla="*/ 379212 h 804512"/>
                  <a:gd name="connsiteX3" fmla="*/ 1528495 w 3079290"/>
                  <a:gd name="connsiteY3" fmla="*/ 476962 h 804512"/>
                  <a:gd name="connsiteX4" fmla="*/ 2054931 w 3079290"/>
                  <a:gd name="connsiteY4" fmla="*/ 563349 h 804512"/>
                  <a:gd name="connsiteX5" fmla="*/ 2569792 w 3079290"/>
                  <a:gd name="connsiteY5" fmla="*/ 672673 h 804512"/>
                  <a:gd name="connsiteX6" fmla="*/ 3079290 w 3079290"/>
                  <a:gd name="connsiteY6" fmla="*/ 804512 h 804512"/>
                  <a:gd name="connsiteX0" fmla="*/ 0 w 3079290"/>
                  <a:gd name="connsiteY0" fmla="*/ 0 h 804512"/>
                  <a:gd name="connsiteX1" fmla="*/ 537588 w 3079290"/>
                  <a:gd name="connsiteY1" fmla="*/ 201287 h 804512"/>
                  <a:gd name="connsiteX2" fmla="*/ 1046662 w 3079290"/>
                  <a:gd name="connsiteY2" fmla="*/ 379212 h 804512"/>
                  <a:gd name="connsiteX3" fmla="*/ 1528495 w 3079290"/>
                  <a:gd name="connsiteY3" fmla="*/ 476962 h 804512"/>
                  <a:gd name="connsiteX4" fmla="*/ 2054931 w 3079290"/>
                  <a:gd name="connsiteY4" fmla="*/ 563349 h 804512"/>
                  <a:gd name="connsiteX5" fmla="*/ 2569792 w 3079290"/>
                  <a:gd name="connsiteY5" fmla="*/ 672673 h 804512"/>
                  <a:gd name="connsiteX6" fmla="*/ 3079290 w 3079290"/>
                  <a:gd name="connsiteY6" fmla="*/ 804512 h 804512"/>
                  <a:gd name="connsiteX0" fmla="*/ 0 w 3079290"/>
                  <a:gd name="connsiteY0" fmla="*/ 0 h 804512"/>
                  <a:gd name="connsiteX1" fmla="*/ 537588 w 3079290"/>
                  <a:gd name="connsiteY1" fmla="*/ 201287 h 804512"/>
                  <a:gd name="connsiteX2" fmla="*/ 1046662 w 3079290"/>
                  <a:gd name="connsiteY2" fmla="*/ 379212 h 804512"/>
                  <a:gd name="connsiteX3" fmla="*/ 1528495 w 3079290"/>
                  <a:gd name="connsiteY3" fmla="*/ 476962 h 804512"/>
                  <a:gd name="connsiteX4" fmla="*/ 2054931 w 3079290"/>
                  <a:gd name="connsiteY4" fmla="*/ 563349 h 804512"/>
                  <a:gd name="connsiteX5" fmla="*/ 2569792 w 3079290"/>
                  <a:gd name="connsiteY5" fmla="*/ 672673 h 804512"/>
                  <a:gd name="connsiteX6" fmla="*/ 3079290 w 3079290"/>
                  <a:gd name="connsiteY6" fmla="*/ 804512 h 804512"/>
                  <a:gd name="connsiteX0" fmla="*/ 0 w 3079290"/>
                  <a:gd name="connsiteY0" fmla="*/ 0 h 804512"/>
                  <a:gd name="connsiteX1" fmla="*/ 537588 w 3079290"/>
                  <a:gd name="connsiteY1" fmla="*/ 201287 h 804512"/>
                  <a:gd name="connsiteX2" fmla="*/ 1046662 w 3079290"/>
                  <a:gd name="connsiteY2" fmla="*/ 379212 h 804512"/>
                  <a:gd name="connsiteX3" fmla="*/ 1528495 w 3079290"/>
                  <a:gd name="connsiteY3" fmla="*/ 476962 h 804512"/>
                  <a:gd name="connsiteX4" fmla="*/ 2054931 w 3079290"/>
                  <a:gd name="connsiteY4" fmla="*/ 563349 h 804512"/>
                  <a:gd name="connsiteX5" fmla="*/ 2569792 w 3079290"/>
                  <a:gd name="connsiteY5" fmla="*/ 672673 h 804512"/>
                  <a:gd name="connsiteX6" fmla="*/ 3079290 w 3079290"/>
                  <a:gd name="connsiteY6" fmla="*/ 804512 h 804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079290" h="804512">
                    <a:moveTo>
                      <a:pt x="0" y="0"/>
                    </a:moveTo>
                    <a:cubicBezTo>
                      <a:pt x="20426" y="11292"/>
                      <a:pt x="517785" y="198597"/>
                      <a:pt x="537588" y="201287"/>
                    </a:cubicBezTo>
                    <a:cubicBezTo>
                      <a:pt x="557391" y="203977"/>
                      <a:pt x="1029429" y="373607"/>
                      <a:pt x="1046662" y="379212"/>
                    </a:cubicBezTo>
                    <a:cubicBezTo>
                      <a:pt x="1063895" y="384817"/>
                      <a:pt x="1528495" y="476962"/>
                      <a:pt x="1528495" y="476962"/>
                    </a:cubicBezTo>
                    <a:cubicBezTo>
                      <a:pt x="1529163" y="472140"/>
                      <a:pt x="2040817" y="561448"/>
                      <a:pt x="2054931" y="563349"/>
                    </a:cubicBezTo>
                    <a:cubicBezTo>
                      <a:pt x="2051810" y="571150"/>
                      <a:pt x="2569792" y="672673"/>
                      <a:pt x="2569792" y="672673"/>
                    </a:cubicBezTo>
                    <a:cubicBezTo>
                      <a:pt x="2571536" y="676278"/>
                      <a:pt x="3057375" y="800908"/>
                      <a:pt x="3079290" y="804512"/>
                    </a:cubicBezTo>
                  </a:path>
                </a:pathLst>
              </a:custGeom>
              <a:noFill/>
              <a:ln>
                <a:solidFill>
                  <a:srgbClr val="425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8CA549E3-3FA2-3E4D-9DBF-FF643E0DD16F}"/>
                  </a:ext>
                </a:extLst>
              </p:cNvPr>
              <p:cNvSpPr/>
              <p:nvPr/>
            </p:nvSpPr>
            <p:spPr>
              <a:xfrm>
                <a:off x="5977519" y="2037570"/>
                <a:ext cx="74580" cy="75087"/>
              </a:xfrm>
              <a:prstGeom prst="rect">
                <a:avLst/>
              </a:prstGeom>
              <a:noFill/>
              <a:ln w="22225">
                <a:solidFill>
                  <a:srgbClr val="425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0D10A9FE-E2D3-864C-88C9-6C4DD107D7BB}"/>
                  </a:ext>
                </a:extLst>
              </p:cNvPr>
              <p:cNvSpPr/>
              <p:nvPr/>
            </p:nvSpPr>
            <p:spPr>
              <a:xfrm>
                <a:off x="6492332" y="2206698"/>
                <a:ext cx="74580" cy="75087"/>
              </a:xfrm>
              <a:prstGeom prst="rect">
                <a:avLst/>
              </a:prstGeom>
              <a:noFill/>
              <a:ln w="22225">
                <a:solidFill>
                  <a:srgbClr val="425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1794FEFB-6F3C-9042-A592-AE8D3ED5E1E4}"/>
                  </a:ext>
                </a:extLst>
              </p:cNvPr>
              <p:cNvSpPr/>
              <p:nvPr/>
            </p:nvSpPr>
            <p:spPr>
              <a:xfrm>
                <a:off x="7007148" y="2320066"/>
                <a:ext cx="74580" cy="75087"/>
              </a:xfrm>
              <a:prstGeom prst="rect">
                <a:avLst/>
              </a:prstGeom>
              <a:noFill/>
              <a:ln w="22225">
                <a:solidFill>
                  <a:srgbClr val="425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3B4B4FEB-96B8-7246-A281-0C2151067052}"/>
                  </a:ext>
                </a:extLst>
              </p:cNvPr>
              <p:cNvSpPr/>
              <p:nvPr/>
            </p:nvSpPr>
            <p:spPr>
              <a:xfrm>
                <a:off x="7521965" y="2399983"/>
                <a:ext cx="74580" cy="75087"/>
              </a:xfrm>
              <a:prstGeom prst="rect">
                <a:avLst/>
              </a:prstGeom>
              <a:noFill/>
              <a:ln w="22225">
                <a:solidFill>
                  <a:srgbClr val="425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F15CE88F-7888-A84A-BDCF-CFF60F53CE71}"/>
                  </a:ext>
                </a:extLst>
              </p:cNvPr>
              <p:cNvSpPr/>
              <p:nvPr/>
            </p:nvSpPr>
            <p:spPr>
              <a:xfrm>
                <a:off x="8036781" y="2507778"/>
                <a:ext cx="74580" cy="75087"/>
              </a:xfrm>
              <a:prstGeom prst="rect">
                <a:avLst/>
              </a:prstGeom>
              <a:noFill/>
              <a:ln w="22225">
                <a:solidFill>
                  <a:srgbClr val="425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94B46583-19C5-E24A-A5DF-922A4ECB1599}"/>
                  </a:ext>
                </a:extLst>
              </p:cNvPr>
              <p:cNvSpPr/>
              <p:nvPr/>
            </p:nvSpPr>
            <p:spPr>
              <a:xfrm>
                <a:off x="8546022" y="2626726"/>
                <a:ext cx="74580" cy="75087"/>
              </a:xfrm>
              <a:prstGeom prst="rect">
                <a:avLst/>
              </a:prstGeom>
              <a:noFill/>
              <a:ln w="22225">
                <a:solidFill>
                  <a:srgbClr val="4256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5EBF894B-FFD0-924C-A958-04C40D5612A2}"/>
              </a:ext>
            </a:extLst>
          </p:cNvPr>
          <p:cNvSpPr/>
          <p:nvPr/>
        </p:nvSpPr>
        <p:spPr>
          <a:xfrm>
            <a:off x="5331536" y="1610866"/>
            <a:ext cx="883227" cy="842567"/>
          </a:xfrm>
          <a:prstGeom prst="ellipse">
            <a:avLst/>
          </a:prstGeom>
          <a:noFill/>
          <a:ln w="444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C3B150F7-39CC-AE43-B18C-864B02B717ED}"/>
              </a:ext>
            </a:extLst>
          </p:cNvPr>
          <p:cNvSpPr/>
          <p:nvPr/>
        </p:nvSpPr>
        <p:spPr>
          <a:xfrm>
            <a:off x="884663" y="2073276"/>
            <a:ext cx="883227" cy="842567"/>
          </a:xfrm>
          <a:prstGeom prst="ellipse">
            <a:avLst/>
          </a:prstGeom>
          <a:noFill/>
          <a:ln w="444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04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 animBg="1"/>
      <p:bldP spid="13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53D88E-28AD-334B-97D9-E551633068E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3A0EEA-1279-594F-AC0C-7670C79F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37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1465B654-03B6-5249-BE70-49562E0596E8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1062000" y="1015815"/>
                <a:ext cx="7924684" cy="3612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dirty="0"/>
                  <a:t>Fast Reroute is a critical functionality in today’s network</a:t>
                </a:r>
              </a:p>
              <a:p>
                <a:r>
                  <a:rPr lang="en-US" dirty="0"/>
                  <a:t>requires high throughput, low latency, fast reactiveness, small forwarding tables</a:t>
                </a:r>
              </a:p>
              <a:p>
                <a:pPr marL="0" indent="0">
                  <a:buNone/>
                </a:pPr>
                <a:r>
                  <a:rPr lang="en-US" b="1" dirty="0"/>
                  <a:t>P4 does not define an FRR built-in primitive</a:t>
                </a:r>
              </a:p>
              <a:p>
                <a:r>
                  <a:rPr lang="en-US" dirty="0"/>
                  <a:t>pipeline compilers and control-plane must program the P4 pipeline </a:t>
                </a:r>
              </a:p>
              <a:p>
                <a:pPr marL="0" indent="0">
                  <a:buNone/>
                </a:pPr>
                <a:r>
                  <a:rPr lang="en-US" b="1" dirty="0"/>
                  <a:t>PURR: We propose a lightweight TCAM-based FRR primitive</a:t>
                </a:r>
              </a:p>
              <a:p>
                <a:r>
                  <a:rPr lang="en-US" dirty="0"/>
                  <a:t>an intriguing connection to algorithmic string theory</a:t>
                </a:r>
              </a:p>
              <a:p>
                <a:r>
                  <a:rPr lang="en-US" dirty="0"/>
                  <a:t>no FRR-tailored hardware support</a:t>
                </a:r>
              </a:p>
              <a:p>
                <a:r>
                  <a:rPr lang="en-US" dirty="0"/>
                  <a:t>improve performance by a factor of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US" dirty="0"/>
                  <a:t>2x </a:t>
                </a:r>
                <a:r>
                  <a:rPr lang="en-US" dirty="0" err="1"/>
                  <a:t>w.r.t.</a:t>
                </a:r>
                <a:r>
                  <a:rPr lang="en-US" dirty="0"/>
                  <a:t> FRR recirculation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1465B654-03B6-5249-BE70-49562E0596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1062000" y="1015815"/>
                <a:ext cx="7924684" cy="3612000"/>
              </a:xfrm>
              <a:blipFill>
                <a:blip r:embed="rId2"/>
                <a:stretch>
                  <a:fillRect l="-801" t="-1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itle 4">
            <a:extLst>
              <a:ext uri="{FF2B5EF4-FFF2-40B4-BE49-F238E27FC236}">
                <a16:creationId xmlns:a16="http://schemas.microsoft.com/office/drawing/2014/main" id="{B8CF75A3-12A8-E74F-8FF1-513EB54E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3" y="251752"/>
            <a:ext cx="7926221" cy="673874"/>
          </a:xfrm>
        </p:spPr>
        <p:txBody>
          <a:bodyPr/>
          <a:lstStyle/>
          <a:p>
            <a:r>
              <a:rPr lang="en-US" dirty="0"/>
              <a:t>Conclusions: Keep calm and enjoy programmability</a:t>
            </a:r>
          </a:p>
        </p:txBody>
      </p:sp>
      <p:sp>
        <p:nvSpPr>
          <p:cNvPr id="6" name="Underrubrik 2">
            <a:extLst>
              <a:ext uri="{FF2B5EF4-FFF2-40B4-BE49-F238E27FC236}">
                <a16:creationId xmlns:a16="http://schemas.microsoft.com/office/drawing/2014/main" id="{A1AEE12F-6CED-9A4F-B025-EAE370180D0D}"/>
              </a:ext>
            </a:extLst>
          </p:cNvPr>
          <p:cNvSpPr txBox="1">
            <a:spLocks/>
          </p:cNvSpPr>
          <p:nvPr/>
        </p:nvSpPr>
        <p:spPr>
          <a:xfrm>
            <a:off x="-78658" y="4059172"/>
            <a:ext cx="8971833" cy="974858"/>
          </a:xfrm>
          <a:prstGeom prst="rect">
            <a:avLst/>
          </a:prstGeom>
          <a:noFill/>
        </p:spPr>
        <p:txBody>
          <a:bodyPr/>
          <a:lstStyle>
            <a:lvl1pPr marL="222250" indent="-22225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ts val="2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46088" indent="-223838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Systemtypsnitt"/>
              <a:buChar char="–"/>
              <a:tabLst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669925" indent="-223838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Systemtypsnitt"/>
              <a:buChar char="&gt;"/>
              <a:tabLst/>
              <a:defRPr sz="1800" i="1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846138" indent="-176213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112838" indent="-26670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tabLst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b="1" dirty="0"/>
              <a:t>Marco Chiesa</a:t>
            </a:r>
            <a:r>
              <a:rPr lang="en-GB" dirty="0"/>
              <a:t/>
            </a:r>
            <a:br>
              <a:rPr lang="en-GB" dirty="0"/>
            </a:br>
            <a:r>
              <a:rPr lang="en-GB" sz="1600" dirty="0"/>
              <a:t>KTH Royal Institute of Technology</a:t>
            </a:r>
            <a:r>
              <a:rPr lang="en-GB" dirty="0"/>
              <a:t/>
            </a:r>
            <a:br>
              <a:rPr lang="en-GB" dirty="0"/>
            </a:br>
            <a:r>
              <a:rPr lang="en-GB" sz="1600" dirty="0"/>
              <a:t>Code: </a:t>
            </a:r>
            <a:r>
              <a:rPr lang="en-GB" sz="1600" dirty="0">
                <a:hlinkClick r:id="rId3"/>
              </a:rPr>
              <a:t>bitbucket.org/marchiesa/purr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130694-EE16-214D-9FA9-193E3D6E9D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91" y="3965432"/>
            <a:ext cx="674372" cy="67437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0A59080-9F74-3741-95B3-F3E816451898}"/>
              </a:ext>
            </a:extLst>
          </p:cNvPr>
          <p:cNvSpPr txBox="1">
            <a:spLocks/>
          </p:cNvSpPr>
          <p:nvPr/>
        </p:nvSpPr>
        <p:spPr>
          <a:xfrm>
            <a:off x="2153192" y="4149328"/>
            <a:ext cx="2687053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 you!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A8E55B-7E71-3C46-B42E-70E04A42F7AA}"/>
              </a:ext>
            </a:extLst>
          </p:cNvPr>
          <p:cNvSpPr/>
          <p:nvPr/>
        </p:nvSpPr>
        <p:spPr>
          <a:xfrm>
            <a:off x="1079478" y="4880293"/>
            <a:ext cx="21435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Cat by </a:t>
            </a:r>
            <a:r>
              <a:rPr lang="en-US" sz="1050" dirty="0" err="1">
                <a:latin typeface="Calibri" panose="020F0502020204030204" pitchFamily="34" charset="0"/>
                <a:cs typeface="Calibri" panose="020F0502020204030204" pitchFamily="34" charset="0"/>
              </a:rPr>
              <a:t>dDara</a:t>
            </a:r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 from the Noun Project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2E04BB-14B7-054F-8813-DAD3FF43338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82"/>
          <a:stretch/>
        </p:blipFill>
        <p:spPr>
          <a:xfrm flipH="1">
            <a:off x="239260" y="2703962"/>
            <a:ext cx="968034" cy="8510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BED4C2-5CB1-A342-AAEA-B79D76DD5999}"/>
              </a:ext>
            </a:extLst>
          </p:cNvPr>
          <p:cNvSpPr txBox="1"/>
          <p:nvPr/>
        </p:nvSpPr>
        <p:spPr>
          <a:xfrm>
            <a:off x="203732" y="4567698"/>
            <a:ext cx="1039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+mn-lt"/>
              </a:rPr>
              <a:t>reusable</a:t>
            </a:r>
          </a:p>
        </p:txBody>
      </p:sp>
    </p:spTree>
    <p:extLst>
      <p:ext uri="{BB962C8B-B14F-4D97-AF65-F5344CB8AC3E}">
        <p14:creationId xmlns:p14="http://schemas.microsoft.com/office/powerpoint/2010/main" val="2321928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1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7A82F-B1AD-4445-AB6A-77E980A9AC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FC225D-1553-3147-8285-2E401197C7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3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C599F1-0FE3-BD4B-A160-21B5D04E586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30397B-B161-C74B-9E93-DAC3DE1CD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39</a:t>
            </a:fld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0B014A-01CA-B743-A508-C733240F6DE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0826" y="1112400"/>
            <a:ext cx="4691878" cy="3612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Input:</a:t>
            </a:r>
          </a:p>
          <a:p>
            <a:r>
              <a:rPr lang="en-US" dirty="0"/>
              <a:t>a </a:t>
            </a:r>
            <a:r>
              <a:rPr lang="en-US" b="1" dirty="0"/>
              <a:t>64-port</a:t>
            </a:r>
            <a:r>
              <a:rPr lang="en-US" dirty="0"/>
              <a:t> programmable switch</a:t>
            </a:r>
          </a:p>
          <a:p>
            <a:r>
              <a:rPr lang="en-US" dirty="0"/>
              <a:t>all possible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ports FRR sequences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“Duplication TCAM” approach:</a:t>
            </a:r>
          </a:p>
          <a:p>
            <a:r>
              <a:rPr lang="en-US" dirty="0"/>
              <a:t>#TCAM entries = 64*63*62*3 = </a:t>
            </a:r>
            <a:r>
              <a:rPr lang="en-US" dirty="0">
                <a:solidFill>
                  <a:srgbClr val="FF0000"/>
                </a:solidFill>
              </a:rPr>
              <a:t>750K</a:t>
            </a:r>
          </a:p>
          <a:p>
            <a:r>
              <a:rPr lang="en-US" dirty="0"/>
              <a:t>TCAM memory = 750K * (20 + 3) = </a:t>
            </a:r>
            <a:r>
              <a:rPr lang="en-US" dirty="0">
                <a:solidFill>
                  <a:srgbClr val="FF0000"/>
                </a:solidFill>
              </a:rPr>
              <a:t>17.2Mb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AD3C29B-C241-4947-8722-3883FB8B8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3" y="251752"/>
            <a:ext cx="5538045" cy="673874"/>
          </a:xfrm>
        </p:spPr>
        <p:txBody>
          <a:bodyPr/>
          <a:lstStyle/>
          <a:p>
            <a:r>
              <a:rPr lang="en-US" dirty="0"/>
              <a:t>Smaller sequences on switches with high-density ports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29D494F-4D6E-A947-B7BE-61E6BB59B812}"/>
              </a:ext>
            </a:extLst>
          </p:cNvPr>
          <p:cNvSpPr txBox="1">
            <a:spLocks/>
          </p:cNvSpPr>
          <p:nvPr/>
        </p:nvSpPr>
        <p:spPr>
          <a:xfrm>
            <a:off x="4836891" y="2731135"/>
            <a:ext cx="4307109" cy="361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2250" indent="-22225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ts val="2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46088" indent="-223838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Systemtypsnitt"/>
              <a:buChar char="–"/>
              <a:tabLst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669925" indent="-223838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Systemtypsnitt"/>
              <a:buChar char="&gt;"/>
              <a:tabLst/>
              <a:defRPr sz="1400" i="1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846138" indent="-176213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112838" indent="-26670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tabLst/>
              <a:defRPr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PURR encoding approach:</a:t>
            </a:r>
          </a:p>
          <a:p>
            <a:r>
              <a:rPr lang="en-US" dirty="0"/>
              <a:t>#TCAM entries &lt; (64*3) = </a:t>
            </a:r>
            <a:r>
              <a:rPr lang="en-US" dirty="0">
                <a:solidFill>
                  <a:schemeClr val="accent6"/>
                </a:solidFill>
              </a:rPr>
              <a:t>192</a:t>
            </a:r>
          </a:p>
          <a:p>
            <a:r>
              <a:rPr lang="en-US" dirty="0"/>
              <a:t>TCAM memory &lt; 192 * (64*4) = </a:t>
            </a:r>
            <a:r>
              <a:rPr lang="en-US" dirty="0">
                <a:solidFill>
                  <a:schemeClr val="accent6"/>
                </a:solidFill>
              </a:rPr>
              <a:t>50Kb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accent6"/>
                </a:solidFill>
              </a:rPr>
              <a:t>more than  99% memory reduction!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A62C293-BA11-334E-A4C5-32F89F7B1DCC}"/>
              </a:ext>
            </a:extLst>
          </p:cNvPr>
          <p:cNvSpPr txBox="1">
            <a:spLocks/>
          </p:cNvSpPr>
          <p:nvPr/>
        </p:nvSpPr>
        <p:spPr>
          <a:xfrm>
            <a:off x="4836890" y="1112400"/>
            <a:ext cx="4307109" cy="361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2250" indent="-22225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ts val="2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46088" indent="-223838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Systemtypsnitt"/>
              <a:buChar char="–"/>
              <a:tabLst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669925" indent="-223838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Systemtypsnitt"/>
              <a:buChar char="&gt;"/>
              <a:tabLst/>
              <a:defRPr sz="1400" i="1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846138" indent="-176213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112838" indent="-26670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–"/>
              <a:tabLst/>
              <a:defRPr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FRR recirculation:</a:t>
            </a:r>
          </a:p>
          <a:p>
            <a:r>
              <a:rPr lang="en-US" dirty="0"/>
              <a:t>#TCAM entries = 64*63*62 = </a:t>
            </a:r>
            <a:r>
              <a:rPr lang="en-US" dirty="0">
                <a:solidFill>
                  <a:srgbClr val="FF0000"/>
                </a:solidFill>
              </a:rPr>
              <a:t>250K</a:t>
            </a:r>
          </a:p>
          <a:p>
            <a:r>
              <a:rPr lang="en-US" dirty="0"/>
              <a:t>TCAM memory = 250K * (17+3) = </a:t>
            </a:r>
            <a:r>
              <a:rPr lang="en-US" dirty="0">
                <a:solidFill>
                  <a:srgbClr val="FF0000"/>
                </a:solidFill>
              </a:rPr>
              <a:t>5Mb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151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FDC2D66-9A19-8842-9130-B7F3420AC32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0" y="11226"/>
            <a:ext cx="9144000" cy="515112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B5DC37C1-D8A0-DA41-9721-23DD355AF2E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pPr/>
              <a:t>2020-10-04</a:t>
            </a:fld>
            <a:endParaRPr lang="en-GB" dirty="0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41042904-6C12-3C45-8180-36DC2B531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DF6614-63EC-A24C-BEF4-8F043A14E0B1}"/>
              </a:ext>
            </a:extLst>
          </p:cNvPr>
          <p:cNvSpPr txBox="1"/>
          <p:nvPr/>
        </p:nvSpPr>
        <p:spPr>
          <a:xfrm>
            <a:off x="559558" y="4712613"/>
            <a:ext cx="26749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</a:rPr>
              <a:t>Video shot taken from “Lemmings” designed and developed by DMA Design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4589C4-054A-294B-8721-33E11528E375}"/>
              </a:ext>
            </a:extLst>
          </p:cNvPr>
          <p:cNvSpPr txBox="1"/>
          <p:nvPr/>
        </p:nvSpPr>
        <p:spPr>
          <a:xfrm>
            <a:off x="4832497" y="1014984"/>
            <a:ext cx="1975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rPr>
              <a:t>routing restoration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1BC948-5346-C049-B46B-366C225C93A1}"/>
              </a:ext>
            </a:extLst>
          </p:cNvPr>
          <p:cNvSpPr/>
          <p:nvPr/>
        </p:nvSpPr>
        <p:spPr>
          <a:xfrm>
            <a:off x="4079631" y="2114842"/>
            <a:ext cx="435600" cy="2376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7EFD51A-3308-8845-9E71-B11029A4FC35}"/>
              </a:ext>
            </a:extLst>
          </p:cNvPr>
          <p:cNvCxnSpPr>
            <a:cxnSpLocks/>
          </p:cNvCxnSpPr>
          <p:nvPr/>
        </p:nvCxnSpPr>
        <p:spPr>
          <a:xfrm flipH="1">
            <a:off x="4269691" y="1588393"/>
            <a:ext cx="562806" cy="330463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B5E1940-28FD-544E-90D5-1BB6286E9301}"/>
              </a:ext>
            </a:extLst>
          </p:cNvPr>
          <p:cNvCxnSpPr>
            <a:cxnSpLocks/>
          </p:cNvCxnSpPr>
          <p:nvPr/>
        </p:nvCxnSpPr>
        <p:spPr>
          <a:xfrm flipH="1">
            <a:off x="4571999" y="1588393"/>
            <a:ext cx="260498" cy="144756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A214A95-F564-A144-AC7F-2C7E30F7A65C}"/>
              </a:ext>
            </a:extLst>
          </p:cNvPr>
          <p:cNvSpPr/>
          <p:nvPr/>
        </p:nvSpPr>
        <p:spPr>
          <a:xfrm>
            <a:off x="4086825" y="2110106"/>
            <a:ext cx="435600" cy="2376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4B5B75-E845-5248-882A-DC67B7B58CD6}"/>
              </a:ext>
            </a:extLst>
          </p:cNvPr>
          <p:cNvSpPr/>
          <p:nvPr/>
        </p:nvSpPr>
        <p:spPr>
          <a:xfrm>
            <a:off x="4081509" y="2110106"/>
            <a:ext cx="435600" cy="2376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F8B9E0-C1D1-EE43-AF2C-12B2D3F2FDC5}"/>
              </a:ext>
            </a:extLst>
          </p:cNvPr>
          <p:cNvSpPr/>
          <p:nvPr/>
        </p:nvSpPr>
        <p:spPr>
          <a:xfrm>
            <a:off x="6377749" y="1357401"/>
            <a:ext cx="1956391" cy="600563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failure event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24E3A3-B468-F04E-8504-B3584D374ADC}"/>
              </a:ext>
            </a:extLst>
          </p:cNvPr>
          <p:cNvSpPr/>
          <p:nvPr/>
        </p:nvSpPr>
        <p:spPr>
          <a:xfrm>
            <a:off x="6377748" y="1945656"/>
            <a:ext cx="1956391" cy="1000221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control-plane 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detection &amp; route </a:t>
            </a:r>
            <a:r>
              <a:rPr lang="en-US" sz="1600" dirty="0" err="1">
                <a:solidFill>
                  <a:schemeClr val="tx1"/>
                </a:solidFill>
              </a:rPr>
              <a:t>recomputation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2C6A0C-7DE4-0B43-92F8-E606921FD15F}"/>
              </a:ext>
            </a:extLst>
          </p:cNvPr>
          <p:cNvSpPr/>
          <p:nvPr/>
        </p:nvSpPr>
        <p:spPr>
          <a:xfrm>
            <a:off x="6377747" y="2943114"/>
            <a:ext cx="1956391" cy="600563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data-plane update</a:t>
            </a:r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6DEB3531-00ED-BD42-BD59-14EC1A1E9F35}"/>
              </a:ext>
            </a:extLst>
          </p:cNvPr>
          <p:cNvSpPr/>
          <p:nvPr/>
        </p:nvSpPr>
        <p:spPr>
          <a:xfrm>
            <a:off x="8440544" y="1353612"/>
            <a:ext cx="638144" cy="2385213"/>
          </a:xfrm>
          <a:prstGeom prst="downArrow">
            <a:avLst>
              <a:gd name="adj1" fmla="val 53076"/>
              <a:gd name="adj2" fmla="val 73339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526572-4062-834E-B372-BB2DD5E24256}"/>
              </a:ext>
            </a:extLst>
          </p:cNvPr>
          <p:cNvSpPr txBox="1"/>
          <p:nvPr/>
        </p:nvSpPr>
        <p:spPr>
          <a:xfrm rot="16200000">
            <a:off x="8280059" y="2237284"/>
            <a:ext cx="91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time</a:t>
            </a:r>
          </a:p>
        </p:txBody>
      </p:sp>
      <p:sp>
        <p:nvSpPr>
          <p:cNvPr id="21" name="Title 4">
            <a:extLst>
              <a:ext uri="{FF2B5EF4-FFF2-40B4-BE49-F238E27FC236}">
                <a16:creationId xmlns:a16="http://schemas.microsoft.com/office/drawing/2014/main" id="{7B8E1BB8-3333-8A4C-BCCC-01FA7B157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4" y="251752"/>
            <a:ext cx="5317284" cy="673874"/>
          </a:xfrm>
          <a:solidFill>
            <a:schemeClr val="bg1">
              <a:alpha val="90000"/>
            </a:schemeClr>
          </a:solidFill>
        </p:spPr>
        <p:txBody>
          <a:bodyPr/>
          <a:lstStyle/>
          <a:p>
            <a:r>
              <a:rPr lang="en-US" dirty="0"/>
              <a:t>Routing </a:t>
            </a:r>
            <a:r>
              <a:rPr lang="en-US" dirty="0" err="1"/>
              <a:t>reconvergence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takes time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90031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repeatCount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4" repeatCount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1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4" repeatCount="0" fill="hold" grpId="0" nodeType="withEffect">
                                  <p:stCondLst>
                                    <p:cond delay="13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1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15" grpId="0" animBg="1"/>
      <p:bldP spid="15" grpId="1" animBg="1"/>
      <p:bldP spid="16" grpId="0" animBg="1"/>
      <p:bldP spid="16" grpId="1" animBg="1"/>
      <p:bldP spid="13" grpId="1" animBg="1"/>
      <p:bldP spid="14" grpId="1" animBg="1"/>
      <p:bldP spid="18" grpId="1" animBg="1"/>
      <p:bldP spid="19" grpId="1" animBg="1"/>
      <p:bldP spid="20" grpId="0"/>
      <p:bldP spid="21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3621E2-E7C3-5D45-962D-5AED1C8A620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43CB4D-A9C3-8341-BEAB-A23445273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40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73CB662-C3CD-3B46-A7FC-6C6DF30F7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naïve approaches to implementing FRR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00499A-D926-874E-A898-430667A4F9D3}"/>
              </a:ext>
            </a:extLst>
          </p:cNvPr>
          <p:cNvSpPr/>
          <p:nvPr/>
        </p:nvSpPr>
        <p:spPr>
          <a:xfrm>
            <a:off x="2979260" y="1687392"/>
            <a:ext cx="1408014" cy="4700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low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0B05AC-682B-914D-A690-C58D79F54ABE}"/>
              </a:ext>
            </a:extLst>
          </p:cNvPr>
          <p:cNvSpPr/>
          <p:nvPr/>
        </p:nvSpPr>
        <p:spPr>
          <a:xfrm>
            <a:off x="2979260" y="2329129"/>
            <a:ext cx="1408014" cy="4700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D5E0EC-EA1C-EC42-8858-11F9D7A865E0}"/>
              </a:ext>
            </a:extLst>
          </p:cNvPr>
          <p:cNvSpPr/>
          <p:nvPr/>
        </p:nvSpPr>
        <p:spPr>
          <a:xfrm>
            <a:off x="2979260" y="2970866"/>
            <a:ext cx="1408014" cy="4700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FC4687-93A6-9F42-9277-D103AB6EA6FE}"/>
              </a:ext>
            </a:extLst>
          </p:cNvPr>
          <p:cNvSpPr/>
          <p:nvPr/>
        </p:nvSpPr>
        <p:spPr>
          <a:xfrm>
            <a:off x="2979260" y="3612603"/>
            <a:ext cx="1408014" cy="4700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B8BB79-3636-5B4C-830D-E312F2607C04}"/>
              </a:ext>
            </a:extLst>
          </p:cNvPr>
          <p:cNvSpPr/>
          <p:nvPr/>
        </p:nvSpPr>
        <p:spPr>
          <a:xfrm>
            <a:off x="2979260" y="4254340"/>
            <a:ext cx="1408014" cy="4700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59EDC8-B0FF-C340-8AA8-A78B1D0C48B2}"/>
              </a:ext>
            </a:extLst>
          </p:cNvPr>
          <p:cNvSpPr/>
          <p:nvPr/>
        </p:nvSpPr>
        <p:spPr>
          <a:xfrm>
            <a:off x="4896520" y="1687392"/>
            <a:ext cx="1408014" cy="4700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81569-21C4-074E-97D8-D0E882A83F11}"/>
              </a:ext>
            </a:extLst>
          </p:cNvPr>
          <p:cNvSpPr/>
          <p:nvPr/>
        </p:nvSpPr>
        <p:spPr>
          <a:xfrm>
            <a:off x="4896520" y="2329129"/>
            <a:ext cx="1408014" cy="4700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low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348854-9138-A04C-8667-694F2FA8C046}"/>
              </a:ext>
            </a:extLst>
          </p:cNvPr>
          <p:cNvSpPr/>
          <p:nvPr/>
        </p:nvSpPr>
        <p:spPr>
          <a:xfrm>
            <a:off x="4896520" y="2970866"/>
            <a:ext cx="1408014" cy="4700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658277-2D5F-6446-8DFE-4113DC73173D}"/>
              </a:ext>
            </a:extLst>
          </p:cNvPr>
          <p:cNvSpPr/>
          <p:nvPr/>
        </p:nvSpPr>
        <p:spPr>
          <a:xfrm>
            <a:off x="4896520" y="3612603"/>
            <a:ext cx="1408014" cy="4700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98E3B0-BC06-5440-AC25-E296A75C1D99}"/>
              </a:ext>
            </a:extLst>
          </p:cNvPr>
          <p:cNvSpPr/>
          <p:nvPr/>
        </p:nvSpPr>
        <p:spPr>
          <a:xfrm>
            <a:off x="4896520" y="4254340"/>
            <a:ext cx="1408014" cy="4700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1F220B-7B4A-2045-B7DC-AB8CCF1977A9}"/>
              </a:ext>
            </a:extLst>
          </p:cNvPr>
          <p:cNvSpPr/>
          <p:nvPr/>
        </p:nvSpPr>
        <p:spPr>
          <a:xfrm>
            <a:off x="6759097" y="1687392"/>
            <a:ext cx="1408014" cy="4700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667D48-F4EA-9443-8CF3-29D7EAFAA121}"/>
              </a:ext>
            </a:extLst>
          </p:cNvPr>
          <p:cNvSpPr/>
          <p:nvPr/>
        </p:nvSpPr>
        <p:spPr>
          <a:xfrm>
            <a:off x="6759097" y="2329129"/>
            <a:ext cx="1408014" cy="4700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70B10C7-6386-1943-85E7-AD43CF4B905D}"/>
              </a:ext>
            </a:extLst>
          </p:cNvPr>
          <p:cNvSpPr/>
          <p:nvPr/>
        </p:nvSpPr>
        <p:spPr>
          <a:xfrm>
            <a:off x="6759097" y="2970866"/>
            <a:ext cx="1408014" cy="4700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57DA20B-CFFD-A842-BA81-84C296BC0FC9}"/>
              </a:ext>
            </a:extLst>
          </p:cNvPr>
          <p:cNvSpPr/>
          <p:nvPr/>
        </p:nvSpPr>
        <p:spPr>
          <a:xfrm>
            <a:off x="6759097" y="3612603"/>
            <a:ext cx="1408014" cy="4700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1B74042-0E20-8242-8D92-F496565AD750}"/>
              </a:ext>
            </a:extLst>
          </p:cNvPr>
          <p:cNvSpPr/>
          <p:nvPr/>
        </p:nvSpPr>
        <p:spPr>
          <a:xfrm>
            <a:off x="6759097" y="4254340"/>
            <a:ext cx="1408014" cy="4700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1CE926-599C-DF4B-ADD8-37DEC27DA8C4}"/>
              </a:ext>
            </a:extLst>
          </p:cNvPr>
          <p:cNvSpPr txBox="1"/>
          <p:nvPr/>
        </p:nvSpPr>
        <p:spPr>
          <a:xfrm>
            <a:off x="2979260" y="1060837"/>
            <a:ext cx="1408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FRR recirculation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F00171-57D1-1047-8991-4FE487608062}"/>
              </a:ext>
            </a:extLst>
          </p:cNvPr>
          <p:cNvSpPr txBox="1"/>
          <p:nvPr/>
        </p:nvSpPr>
        <p:spPr>
          <a:xfrm>
            <a:off x="4869178" y="1060836"/>
            <a:ext cx="1408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FRR sequential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B531C8-58AE-B343-B3B8-4E745C1193D2}"/>
              </a:ext>
            </a:extLst>
          </p:cNvPr>
          <p:cNvSpPr txBox="1"/>
          <p:nvPr/>
        </p:nvSpPr>
        <p:spPr>
          <a:xfrm>
            <a:off x="6759096" y="1060836"/>
            <a:ext cx="1408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FRR parallel duplication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93772A-F8E6-7944-A646-8C4016D44B8B}"/>
              </a:ext>
            </a:extLst>
          </p:cNvPr>
          <p:cNvSpPr txBox="1"/>
          <p:nvPr/>
        </p:nvSpPr>
        <p:spPr>
          <a:xfrm>
            <a:off x="1299613" y="1737756"/>
            <a:ext cx="140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throughput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C8C265-6BA5-EB4F-9C72-0B8376555E18}"/>
              </a:ext>
            </a:extLst>
          </p:cNvPr>
          <p:cNvSpPr txBox="1"/>
          <p:nvPr/>
        </p:nvSpPr>
        <p:spPr>
          <a:xfrm>
            <a:off x="1299613" y="2366107"/>
            <a:ext cx="140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latency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5930C7-C134-0447-ABF0-28A34A631683}"/>
              </a:ext>
            </a:extLst>
          </p:cNvPr>
          <p:cNvSpPr txBox="1"/>
          <p:nvPr/>
        </p:nvSpPr>
        <p:spPr>
          <a:xfrm>
            <a:off x="1299613" y="3021230"/>
            <a:ext cx="140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reactiveness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1CB7E1-761C-3049-A9CC-595B58493FD7}"/>
              </a:ext>
            </a:extLst>
          </p:cNvPr>
          <p:cNvSpPr txBox="1"/>
          <p:nvPr/>
        </p:nvSpPr>
        <p:spPr>
          <a:xfrm>
            <a:off x="1299613" y="3657814"/>
            <a:ext cx="140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memory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CEE1EC-0971-2D46-AE13-6EE3CEFEC071}"/>
              </a:ext>
            </a:extLst>
          </p:cNvPr>
          <p:cNvSpPr txBox="1"/>
          <p:nvPr/>
        </p:nvSpPr>
        <p:spPr>
          <a:xfrm>
            <a:off x="1299613" y="4303548"/>
            <a:ext cx="140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flexibility</a:t>
            </a:r>
          </a:p>
        </p:txBody>
      </p:sp>
    </p:spTree>
    <p:extLst>
      <p:ext uri="{BB962C8B-B14F-4D97-AF65-F5344CB8AC3E}">
        <p14:creationId xmlns:p14="http://schemas.microsoft.com/office/powerpoint/2010/main" val="193248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41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approach: sequential search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8F118D0-8680-7C4E-B6FC-8CC3B499F985}"/>
              </a:ext>
            </a:extLst>
          </p:cNvPr>
          <p:cNvGraphicFramePr>
            <a:graphicFrameLocks noGrp="1"/>
          </p:cNvGraphicFramePr>
          <p:nvPr/>
        </p:nvGraphicFramePr>
        <p:xfrm>
          <a:off x="200518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(1)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2549718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4D9B3AE-F31D-B74A-B009-F2B5297B7FA1}"/>
              </a:ext>
            </a:extLst>
          </p:cNvPr>
          <p:cNvGraphicFramePr>
            <a:graphicFrameLocks noGrp="1"/>
          </p:cNvGraphicFramePr>
          <p:nvPr/>
        </p:nvGraphicFramePr>
        <p:xfrm>
          <a:off x="2517706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(2)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6661148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C29022F-190E-8340-8572-B755AB5482D8}"/>
              </a:ext>
            </a:extLst>
          </p:cNvPr>
          <p:cNvGraphicFramePr>
            <a:graphicFrameLocks noGrp="1"/>
          </p:cNvGraphicFramePr>
          <p:nvPr/>
        </p:nvGraphicFramePr>
        <p:xfrm>
          <a:off x="4834894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(3)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11270256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75DFAED-8DFA-F842-92F7-03B666F79FBB}"/>
              </a:ext>
            </a:extLst>
          </p:cNvPr>
          <p:cNvGraphicFramePr>
            <a:graphicFrameLocks noGrp="1"/>
          </p:cNvGraphicFramePr>
          <p:nvPr/>
        </p:nvGraphicFramePr>
        <p:xfrm>
          <a:off x="7152082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(4)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10683511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F97625B-6B72-0645-8E5F-D21890C26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2015659" y="2490433"/>
            <a:ext cx="452206" cy="7752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3FC41B-D2E0-2C4B-A6F0-1D98DDE4C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345897" y="2490432"/>
            <a:ext cx="452206" cy="7752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63DF25-8991-0940-BC94-90748D455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6673897" y="2490431"/>
            <a:ext cx="452206" cy="775211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6741995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E75F9D-1EE4-B44D-8269-B32C1DEC3488}"/>
              </a:ext>
            </a:extLst>
          </p:cNvPr>
          <p:cNvSpPr/>
          <p:nvPr/>
        </p:nvSpPr>
        <p:spPr>
          <a:xfrm>
            <a:off x="679663" y="1172670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="1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 = 1 2 3 4   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2 3 4 1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3 4 1 2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4 1 2 3</a:t>
            </a:r>
          </a:p>
        </p:txBody>
      </p:sp>
    </p:spTree>
    <p:extLst>
      <p:ext uri="{BB962C8B-B14F-4D97-AF65-F5344CB8AC3E}">
        <p14:creationId xmlns:p14="http://schemas.microsoft.com/office/powerpoint/2010/main" val="416664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42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approach: sequential search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8F118D0-8680-7C4E-B6FC-8CC3B499F985}"/>
              </a:ext>
            </a:extLst>
          </p:cNvPr>
          <p:cNvGraphicFramePr>
            <a:graphicFrameLocks noGrp="1"/>
          </p:cNvGraphicFramePr>
          <p:nvPr/>
        </p:nvGraphicFramePr>
        <p:xfrm>
          <a:off x="200518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(1)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2549718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4D9B3AE-F31D-B74A-B009-F2B5297B7FA1}"/>
              </a:ext>
            </a:extLst>
          </p:cNvPr>
          <p:cNvGraphicFramePr>
            <a:graphicFrameLocks noGrp="1"/>
          </p:cNvGraphicFramePr>
          <p:nvPr/>
        </p:nvGraphicFramePr>
        <p:xfrm>
          <a:off x="2517706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(2)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6661148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C29022F-190E-8340-8572-B755AB5482D8}"/>
              </a:ext>
            </a:extLst>
          </p:cNvPr>
          <p:cNvGraphicFramePr>
            <a:graphicFrameLocks noGrp="1"/>
          </p:cNvGraphicFramePr>
          <p:nvPr/>
        </p:nvGraphicFramePr>
        <p:xfrm>
          <a:off x="4834894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(3)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11270256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75DFAED-8DFA-F842-92F7-03B666F79FBB}"/>
              </a:ext>
            </a:extLst>
          </p:cNvPr>
          <p:cNvGraphicFramePr>
            <a:graphicFrameLocks noGrp="1"/>
          </p:cNvGraphicFramePr>
          <p:nvPr/>
        </p:nvGraphicFramePr>
        <p:xfrm>
          <a:off x="7152082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(4)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10683511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F97625B-6B72-0645-8E5F-D21890C26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2015659" y="2490433"/>
            <a:ext cx="452206" cy="7752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3FC41B-D2E0-2C4B-A6F0-1D98DDE4C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345897" y="2490432"/>
            <a:ext cx="452206" cy="7752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63DF25-8991-0940-BC94-90748D455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6673897" y="2490431"/>
            <a:ext cx="452206" cy="775211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6741995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E75F9D-1EE4-B44D-8269-B32C1DEC3488}"/>
              </a:ext>
            </a:extLst>
          </p:cNvPr>
          <p:cNvSpPr/>
          <p:nvPr/>
        </p:nvSpPr>
        <p:spPr>
          <a:xfrm>
            <a:off x="679663" y="1172670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   </a:t>
            </a:r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="1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 = 2 3 4 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3 4 1 2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4 1 2 3</a:t>
            </a:r>
          </a:p>
        </p:txBody>
      </p:sp>
    </p:spTree>
    <p:extLst>
      <p:ext uri="{BB962C8B-B14F-4D97-AF65-F5344CB8AC3E}">
        <p14:creationId xmlns:p14="http://schemas.microsoft.com/office/powerpoint/2010/main" val="1446953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43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approach: sequential search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8F118D0-8680-7C4E-B6FC-8CC3B499F985}"/>
              </a:ext>
            </a:extLst>
          </p:cNvPr>
          <p:cNvGraphicFramePr>
            <a:graphicFrameLocks noGrp="1"/>
          </p:cNvGraphicFramePr>
          <p:nvPr/>
        </p:nvGraphicFramePr>
        <p:xfrm>
          <a:off x="200518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(1)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b="1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2549718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4D9B3AE-F31D-B74A-B009-F2B5297B7FA1}"/>
              </a:ext>
            </a:extLst>
          </p:cNvPr>
          <p:cNvGraphicFramePr>
            <a:graphicFrameLocks noGrp="1"/>
          </p:cNvGraphicFramePr>
          <p:nvPr/>
        </p:nvGraphicFramePr>
        <p:xfrm>
          <a:off x="2517706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(2)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(4)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6661148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C29022F-190E-8340-8572-B755AB5482D8}"/>
              </a:ext>
            </a:extLst>
          </p:cNvPr>
          <p:cNvGraphicFramePr>
            <a:graphicFrameLocks noGrp="1"/>
          </p:cNvGraphicFramePr>
          <p:nvPr/>
        </p:nvGraphicFramePr>
        <p:xfrm>
          <a:off x="4834894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(3)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11270256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75DFAED-8DFA-F842-92F7-03B666F79FBB}"/>
              </a:ext>
            </a:extLst>
          </p:cNvPr>
          <p:cNvGraphicFramePr>
            <a:graphicFrameLocks noGrp="1"/>
          </p:cNvGraphicFramePr>
          <p:nvPr/>
        </p:nvGraphicFramePr>
        <p:xfrm>
          <a:off x="7152082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(4)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10683511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F97625B-6B72-0645-8E5F-D21890C26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2015659" y="2490433"/>
            <a:ext cx="452206" cy="7752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3FC41B-D2E0-2C4B-A6F0-1D98DDE4C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345897" y="2490432"/>
            <a:ext cx="452206" cy="7752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63DF25-8991-0940-BC94-90748D455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6673897" y="2490431"/>
            <a:ext cx="452206" cy="775211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6741995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E75F9D-1EE4-B44D-8269-B32C1DEC3488}"/>
              </a:ext>
            </a:extLst>
          </p:cNvPr>
          <p:cNvSpPr/>
          <p:nvPr/>
        </p:nvSpPr>
        <p:spPr>
          <a:xfrm>
            <a:off x="679663" y="1172670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2 3 4 1    </a:t>
            </a:r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="1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 = 3 4 1 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4 1 2 3</a:t>
            </a:r>
          </a:p>
        </p:txBody>
      </p:sp>
    </p:spTree>
    <p:extLst>
      <p:ext uri="{BB962C8B-B14F-4D97-AF65-F5344CB8AC3E}">
        <p14:creationId xmlns:p14="http://schemas.microsoft.com/office/powerpoint/2010/main" val="85850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44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approach: sequential search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8F118D0-8680-7C4E-B6FC-8CC3B499F985}"/>
              </a:ext>
            </a:extLst>
          </p:cNvPr>
          <p:cNvGraphicFramePr>
            <a:graphicFrameLocks noGrp="1"/>
          </p:cNvGraphicFramePr>
          <p:nvPr/>
        </p:nvGraphicFramePr>
        <p:xfrm>
          <a:off x="200518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(1)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(4)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2549718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4D9B3AE-F31D-B74A-B009-F2B5297B7FA1}"/>
              </a:ext>
            </a:extLst>
          </p:cNvPr>
          <p:cNvGraphicFramePr>
            <a:graphicFrameLocks noGrp="1"/>
          </p:cNvGraphicFramePr>
          <p:nvPr/>
        </p:nvGraphicFramePr>
        <p:xfrm>
          <a:off x="2517706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(2)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(4)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6661148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C29022F-190E-8340-8572-B755AB5482D8}"/>
              </a:ext>
            </a:extLst>
          </p:cNvPr>
          <p:cNvGraphicFramePr>
            <a:graphicFrameLocks noGrp="1"/>
          </p:cNvGraphicFramePr>
          <p:nvPr/>
        </p:nvGraphicFramePr>
        <p:xfrm>
          <a:off x="4834894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(3)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11270256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75DFAED-8DFA-F842-92F7-03B666F79FBB}"/>
              </a:ext>
            </a:extLst>
          </p:cNvPr>
          <p:cNvGraphicFramePr>
            <a:graphicFrameLocks noGrp="1"/>
          </p:cNvGraphicFramePr>
          <p:nvPr/>
        </p:nvGraphicFramePr>
        <p:xfrm>
          <a:off x="7152082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(4)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10683511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F97625B-6B72-0645-8E5F-D21890C26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2015659" y="2490433"/>
            <a:ext cx="452206" cy="7752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3FC41B-D2E0-2C4B-A6F0-1D98DDE4C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345897" y="2490432"/>
            <a:ext cx="452206" cy="7752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63DF25-8991-0940-BC94-90748D455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6673897" y="2490431"/>
            <a:ext cx="452206" cy="775211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6741995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E75F9D-1EE4-B44D-8269-B32C1DEC3488}"/>
              </a:ext>
            </a:extLst>
          </p:cNvPr>
          <p:cNvSpPr/>
          <p:nvPr/>
        </p:nvSpPr>
        <p:spPr>
          <a:xfrm>
            <a:off x="679663" y="1172670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2 3 4 1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3 4 1 2    </a:t>
            </a:r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="1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 = 4 1 2 3</a:t>
            </a:r>
          </a:p>
        </p:txBody>
      </p:sp>
    </p:spTree>
    <p:extLst>
      <p:ext uri="{BB962C8B-B14F-4D97-AF65-F5344CB8AC3E}">
        <p14:creationId xmlns:p14="http://schemas.microsoft.com/office/powerpoint/2010/main" val="2003757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3183F-8F0D-FA45-B1FD-132A3D02F5C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01929F-B711-7643-A87C-86927A0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45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B2E819-4ABE-DC4E-9D7F-96421D93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sequential search </a:t>
            </a:r>
            <a:r>
              <a:rPr lang="en-US" dirty="0">
                <a:solidFill>
                  <a:srgbClr val="FF0000"/>
                </a:solidFill>
              </a:rPr>
              <a:t>wastes</a:t>
            </a:r>
            <a:r>
              <a:rPr lang="en-US" dirty="0"/>
              <a:t> hardware resources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8F118D0-8680-7C4E-B6FC-8CC3B499F985}"/>
              </a:ext>
            </a:extLst>
          </p:cNvPr>
          <p:cNvGraphicFramePr>
            <a:graphicFrameLocks noGrp="1"/>
          </p:cNvGraphicFramePr>
          <p:nvPr/>
        </p:nvGraphicFramePr>
        <p:xfrm>
          <a:off x="200518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(1)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(4)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2549718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4D9B3AE-F31D-B74A-B009-F2B5297B7FA1}"/>
              </a:ext>
            </a:extLst>
          </p:cNvPr>
          <p:cNvGraphicFramePr>
            <a:graphicFrameLocks noGrp="1"/>
          </p:cNvGraphicFramePr>
          <p:nvPr/>
        </p:nvGraphicFramePr>
        <p:xfrm>
          <a:off x="2517706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(2)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(4)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6661148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C29022F-190E-8340-8572-B755AB5482D8}"/>
              </a:ext>
            </a:extLst>
          </p:cNvPr>
          <p:cNvGraphicFramePr>
            <a:graphicFrameLocks noGrp="1"/>
          </p:cNvGraphicFramePr>
          <p:nvPr/>
        </p:nvGraphicFramePr>
        <p:xfrm>
          <a:off x="4834894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(3)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11270256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75DFAED-8DFA-F842-92F7-03B666F79FBB}"/>
              </a:ext>
            </a:extLst>
          </p:cNvPr>
          <p:cNvGraphicFramePr>
            <a:graphicFrameLocks noGrp="1"/>
          </p:cNvGraphicFramePr>
          <p:nvPr/>
        </p:nvGraphicFramePr>
        <p:xfrm>
          <a:off x="7152082" y="1766143"/>
          <a:ext cx="1765300" cy="217207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82650">
                  <a:extLst>
                    <a:ext uri="{9D8B030D-6E8A-4147-A177-3AD203B41FA5}">
                      <a16:colId xmlns:a16="http://schemas.microsoft.com/office/drawing/2014/main" val="3442207428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3828977015"/>
                    </a:ext>
                  </a:extLst>
                </a:gridCol>
              </a:tblGrid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match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action</a:t>
                      </a:r>
                      <a:endParaRPr lang="sv-SE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3641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dirty="0"/>
                        <a:t>FRR = 1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dirty="0" err="1"/>
                        <a:t>fwd</a:t>
                      </a:r>
                      <a:r>
                        <a:rPr lang="sv-SE" sz="1800" dirty="0"/>
                        <a:t>(4)</a:t>
                      </a:r>
                      <a:endParaRPr lang="sv-SE" sz="1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4002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33816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733936454"/>
                  </a:ext>
                </a:extLst>
              </a:tr>
              <a:tr h="434415"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FRR =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800" b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fwd</a:t>
                      </a:r>
                      <a:r>
                        <a:rPr lang="sv-SE" sz="18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10683511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F97625B-6B72-0645-8E5F-D21890C26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2015659" y="2490433"/>
            <a:ext cx="452206" cy="7752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3FC41B-D2E0-2C4B-A6F0-1D98DDE4C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4345897" y="2490432"/>
            <a:ext cx="452206" cy="7752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63DF25-8991-0940-BC94-90748D455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5" t="17509" r="35999" b="32107"/>
          <a:stretch/>
        </p:blipFill>
        <p:spPr>
          <a:xfrm>
            <a:off x="6673897" y="2490431"/>
            <a:ext cx="452206" cy="775211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0ACB514-61D8-1546-BD4F-BCB67BF9AD41}"/>
              </a:ext>
            </a:extLst>
          </p:cNvPr>
          <p:cNvSpPr/>
          <p:nvPr/>
        </p:nvSpPr>
        <p:spPr>
          <a:xfrm>
            <a:off x="1122480" y="823827"/>
            <a:ext cx="6741995" cy="775211"/>
          </a:xfrm>
          <a:prstGeom prst="roundRect">
            <a:avLst>
              <a:gd name="adj" fmla="val 661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</a:t>
            </a:r>
          </a:p>
          <a:p>
            <a:pPr algn="ctr"/>
            <a:endParaRPr lang="sv-SE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E75F9D-1EE4-B44D-8269-B32C1DEC3488}"/>
              </a:ext>
            </a:extLst>
          </p:cNvPr>
          <p:cNvSpPr/>
          <p:nvPr/>
        </p:nvSpPr>
        <p:spPr>
          <a:xfrm>
            <a:off x="679663" y="1172670"/>
            <a:ext cx="7782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1 2 3 4  </a:t>
            </a:r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 FRR</a:t>
            </a:r>
            <a:r>
              <a:rPr lang="sv-SE" sz="2000" b="1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sv-SE" sz="2000" b="1" dirty="0">
                <a:latin typeface="Calibri" panose="020F0502020204030204" pitchFamily="34" charset="0"/>
                <a:cs typeface="Calibri" panose="020F0502020204030204" pitchFamily="34" charset="0"/>
              </a:rPr>
              <a:t> = 2 3 4 1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3 4 1 2    FRR</a:t>
            </a:r>
            <a:r>
              <a:rPr lang="sv-SE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 = 4 1 2 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163D24-DA8D-E247-A5AE-66ACA7CA960A}"/>
              </a:ext>
            </a:extLst>
          </p:cNvPr>
          <p:cNvSpPr txBox="1"/>
          <p:nvPr/>
        </p:nvSpPr>
        <p:spPr>
          <a:xfrm>
            <a:off x="2517706" y="3947575"/>
            <a:ext cx="5176560" cy="92333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increased</a:t>
            </a:r>
            <a:r>
              <a:rPr lang="sv-SE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latency</a:t>
            </a:r>
            <a:endParaRPr lang="sv-SE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waste</a:t>
            </a:r>
            <a:r>
              <a:rPr lang="sv-SE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sv-SE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resources</a:t>
            </a:r>
            <a:r>
              <a:rPr lang="sv-SE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at </a:t>
            </a:r>
            <a:r>
              <a:rPr lang="sv-SE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each</a:t>
            </a:r>
            <a:r>
              <a:rPr lang="sv-SE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stage</a:t>
            </a:r>
            <a:endParaRPr lang="sv-SE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many</a:t>
            </a:r>
            <a:r>
              <a:rPr lang="sv-SE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v-SE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updates</a:t>
            </a:r>
            <a:r>
              <a:rPr lang="sv-SE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the </a:t>
            </a:r>
            <a:r>
              <a:rPr lang="sv-SE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forwarding</a:t>
            </a:r>
            <a:r>
              <a:rPr lang="sv-SE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table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5D0D69C-971D-8C4B-BCF9-2B66E9C7F9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1323798" y="2642759"/>
            <a:ext cx="331904" cy="28494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282066A-5FCF-CA4E-B843-3CD880CD41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3584310" y="2655459"/>
            <a:ext cx="331904" cy="28494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41EAE92-AFD1-8B40-B756-C6570373C9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8204576" y="3099397"/>
            <a:ext cx="331904" cy="28494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B02F62B-A89F-9148-8372-F1781B41A1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5900097" y="2241109"/>
            <a:ext cx="331904" cy="28494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4907001-F0B1-1341-B1AC-11B7525209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1323798" y="3099397"/>
            <a:ext cx="331904" cy="28494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F3E2109-3480-0743-8DDE-C94F6488EA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5900097" y="3525457"/>
            <a:ext cx="331904" cy="28494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6D8E6B2-4C11-6C4A-9890-886C1912FA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8204576" y="3547400"/>
            <a:ext cx="331904" cy="28494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CF1738A-930F-8B4A-A5A4-0763A634E7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3577557" y="2243440"/>
            <a:ext cx="331904" cy="28494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0E1258F-1980-AD46-BF61-B8029779D9DE}"/>
              </a:ext>
            </a:extLst>
          </p:cNvPr>
          <p:cNvSpPr txBox="1"/>
          <p:nvPr/>
        </p:nvSpPr>
        <p:spPr>
          <a:xfrm>
            <a:off x="507722" y="4118881"/>
            <a:ext cx="1211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2 </a:t>
            </a:r>
            <a:r>
              <a:rPr lang="sv-SE" sz="18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fails</a:t>
            </a:r>
            <a:endParaRPr lang="sv-SE" sz="1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D0D5BB-0898-B644-B830-3FFC03E73DCF}"/>
              </a:ext>
            </a:extLst>
          </p:cNvPr>
          <p:cNvSpPr txBox="1"/>
          <p:nvPr/>
        </p:nvSpPr>
        <p:spPr>
          <a:xfrm>
            <a:off x="444169" y="4488213"/>
            <a:ext cx="1338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3 </a:t>
            </a:r>
            <a:r>
              <a:rPr lang="sv-SE" sz="18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fails</a:t>
            </a:r>
            <a:endParaRPr lang="sv-SE" sz="1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24CAA15-076D-F442-AAE6-3D117A5C813A}"/>
              </a:ext>
            </a:extLst>
          </p:cNvPr>
          <p:cNvSpPr/>
          <p:nvPr/>
        </p:nvSpPr>
        <p:spPr>
          <a:xfrm>
            <a:off x="89651" y="2788603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CFFC9DE-471F-2341-95B0-AFCC749E0146}"/>
              </a:ext>
            </a:extLst>
          </p:cNvPr>
          <p:cNvSpPr/>
          <p:nvPr/>
        </p:nvSpPr>
        <p:spPr>
          <a:xfrm>
            <a:off x="82100" y="2768096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660E80D-9CCE-CB4D-9C83-126A0E3D1069}"/>
              </a:ext>
            </a:extLst>
          </p:cNvPr>
          <p:cNvSpPr/>
          <p:nvPr/>
        </p:nvSpPr>
        <p:spPr>
          <a:xfrm>
            <a:off x="82214" y="2768096"/>
            <a:ext cx="180000" cy="180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2526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46945E-18 4.44444E-6 L 0.14896 -0.00371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48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42" presetClass="path" presetSubtype="0" repeatCount="indefinite" accel="50000" decel="50000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94444E-6 2.09877E-6 L 0.3901 -0.00834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97" y="-432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46945E-18 4.44444E-6 L 0.64271 -0.00216 " pathEditMode="relative" rAng="0" ptsTypes="AA">
                                      <p:cBhvr>
                                        <p:cTn id="48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135" y="-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7" grpId="0"/>
      <p:bldP spid="28" grpId="0"/>
      <p:bldP spid="29" grpId="0" animBg="1"/>
      <p:bldP spid="29" grpId="1" animBg="1"/>
      <p:bldP spid="29" grpId="2" animBg="1"/>
      <p:bldP spid="30" grpId="0" animBg="1"/>
      <p:bldP spid="30" grpId="1" animBg="1"/>
      <p:bldP spid="30" grpId="2" animBg="1"/>
      <p:bldP spid="31" grpId="0" animBg="1"/>
      <p:bldP spid="31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21C437-5BBA-5046-BCB5-03623C4C35F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EF093A-A6E3-7847-93EB-5C61580F5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46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B8E274-E464-E649-9B20-2A6F358EF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 </a:t>
            </a:r>
            <a:r>
              <a:rPr lang="en-US" dirty="0">
                <a:solidFill>
                  <a:schemeClr val="accent6"/>
                </a:solidFill>
              </a:rPr>
              <a:t>improves</a:t>
            </a:r>
            <a:r>
              <a:rPr lang="en-US" dirty="0"/>
              <a:t> both FCT and throughput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Two</a:t>
            </a:r>
            <a:r>
              <a:rPr lang="en-US" dirty="0"/>
              <a:t> link failures, </a:t>
            </a:r>
            <a:r>
              <a:rPr lang="en-US" dirty="0">
                <a:solidFill>
                  <a:schemeClr val="accent6"/>
                </a:solidFill>
              </a:rPr>
              <a:t>higher gains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3" name="Content Placeholder 2">
                <a:extLst>
                  <a:ext uri="{FF2B5EF4-FFF2-40B4-BE49-F238E27FC236}">
                    <a16:creationId xmlns:a16="http://schemas.microsoft.com/office/drawing/2014/main" id="{6C13EFC4-1C60-BB4C-8383-3D934AEA8C6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61277" y="3671085"/>
                <a:ext cx="7683106" cy="1571815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NS-3 simulations</a:t>
                </a:r>
              </a:p>
              <a:p>
                <a:pPr marL="0" indent="0">
                  <a:buNone/>
                </a:pPr>
                <a:r>
                  <a:rPr lang="en-US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Topology: </a:t>
                </a: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32-server Clos network, 10Gbps links, 10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𝜇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𝑠</m:t>
                    </m:r>
                  </m:oMath>
                </a14:m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link latency</a:t>
                </a:r>
              </a:p>
              <a:p>
                <a:pPr marL="0" indent="0">
                  <a:buNone/>
                </a:pPr>
                <a:r>
                  <a:rPr lang="en-US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Workload:</a:t>
                </a: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data-mining       </a:t>
                </a:r>
                <a:r>
                  <a:rPr lang="en-US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Transport:</a:t>
                </a: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DCTCP</a:t>
                </a:r>
              </a:p>
            </p:txBody>
          </p:sp>
        </mc:Choice>
        <mc:Fallback xmlns="">
          <p:sp>
            <p:nvSpPr>
              <p:cNvPr id="143" name="Content Placeholder 2">
                <a:extLst>
                  <a:ext uri="{FF2B5EF4-FFF2-40B4-BE49-F238E27FC236}">
                    <a16:creationId xmlns:a16="http://schemas.microsoft.com/office/drawing/2014/main" id="{6C13EFC4-1C60-BB4C-8383-3D934AEA8C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1277" y="3671085"/>
                <a:ext cx="7683106" cy="1571815"/>
              </a:xfrm>
              <a:prstGeom prst="rect">
                <a:avLst/>
              </a:prstGeom>
              <a:blipFill>
                <a:blip r:embed="rId4"/>
                <a:stretch>
                  <a:fillRect l="-992" t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E26CDC12-5E02-A148-8463-19E2BFF259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001" y="1170000"/>
            <a:ext cx="3388735" cy="2113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AC90FF7-67EC-A24A-A90C-FDF5A86E46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000" y="1170000"/>
            <a:ext cx="3602504" cy="211320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F4B4EBD-7986-024A-AB97-6F1A2F61C598}"/>
              </a:ext>
            </a:extLst>
          </p:cNvPr>
          <p:cNvCxnSpPr>
            <a:cxnSpLocks/>
          </p:cNvCxnSpPr>
          <p:nvPr/>
        </p:nvCxnSpPr>
        <p:spPr>
          <a:xfrm>
            <a:off x="3119627" y="1942944"/>
            <a:ext cx="1260" cy="252000"/>
          </a:xfrm>
          <a:prstGeom prst="line">
            <a:avLst/>
          </a:prstGeom>
          <a:ln w="22225">
            <a:headEnd type="arrow" w="sm" len="sm"/>
            <a:tailEnd type="arrow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4E41800-8FE5-6E42-8E03-42C8BCCB1C7F}"/>
              </a:ext>
            </a:extLst>
          </p:cNvPr>
          <p:cNvSpPr txBox="1"/>
          <p:nvPr/>
        </p:nvSpPr>
        <p:spPr>
          <a:xfrm>
            <a:off x="3091281" y="1915055"/>
            <a:ext cx="495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1.7x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29160F8-F061-E44C-A279-170B4A8CBBC8}"/>
              </a:ext>
            </a:extLst>
          </p:cNvPr>
          <p:cNvCxnSpPr>
            <a:cxnSpLocks/>
          </p:cNvCxnSpPr>
          <p:nvPr/>
        </p:nvCxnSpPr>
        <p:spPr>
          <a:xfrm>
            <a:off x="1908449" y="2151831"/>
            <a:ext cx="1260" cy="216000"/>
          </a:xfrm>
          <a:prstGeom prst="line">
            <a:avLst/>
          </a:prstGeom>
          <a:ln w="22225">
            <a:headEnd type="arrow" w="sm" len="sm"/>
            <a:tailEnd type="arrow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CBC4B57-1046-F747-9DAE-D24BCC02DFB3}"/>
              </a:ext>
            </a:extLst>
          </p:cNvPr>
          <p:cNvSpPr txBox="1"/>
          <p:nvPr/>
        </p:nvSpPr>
        <p:spPr>
          <a:xfrm>
            <a:off x="1871196" y="2090743"/>
            <a:ext cx="495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1.8x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4C5B9F-9B0F-E84A-A71D-89BFDF55A551}"/>
              </a:ext>
            </a:extLst>
          </p:cNvPr>
          <p:cNvSpPr/>
          <p:nvPr/>
        </p:nvSpPr>
        <p:spPr>
          <a:xfrm>
            <a:off x="5507182" y="1455360"/>
            <a:ext cx="883227" cy="842567"/>
          </a:xfrm>
          <a:prstGeom prst="ellipse">
            <a:avLst/>
          </a:prstGeom>
          <a:noFill/>
          <a:ln w="444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1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328FBA-87C3-BC4C-8BFE-4CC4E3F9ED0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CCE5BC-1909-6342-94C3-4EB999304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47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0E29002-F8A3-BD4B-9219-D5E173542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Random vs tree-based sequences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429F011-629D-7644-84ED-7E7A14EC9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897" y="1558289"/>
            <a:ext cx="5238878" cy="240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6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21C437-5BBA-5046-BCB5-03623C4C35F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EF093A-A6E3-7847-93EB-5C61580F5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48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B8E274-E464-E649-9B20-2A6F358EF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web search workload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58C5BB6-1CBD-4B4E-B6BA-5776200CE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360" y="1534100"/>
            <a:ext cx="4036830" cy="183339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5956410-33A2-FE4B-9A38-58842A42F5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87" y="1553273"/>
            <a:ext cx="4036831" cy="18333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DCF61B40-2D75-D94E-8C51-64DFBA55619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61277" y="3671085"/>
                <a:ext cx="7683106" cy="1571815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NS-3 simulations</a:t>
                </a:r>
              </a:p>
              <a:p>
                <a:pPr marL="0" indent="0">
                  <a:buNone/>
                </a:pPr>
                <a:r>
                  <a:rPr lang="en-US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Topology: </a:t>
                </a: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32-server Clos network, 10Gbps links, 10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𝜇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𝑠</m:t>
                    </m:r>
                  </m:oMath>
                </a14:m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link latency</a:t>
                </a:r>
              </a:p>
              <a:p>
                <a:pPr marL="0" indent="0">
                  <a:buNone/>
                </a:pPr>
                <a:r>
                  <a:rPr lang="en-US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Workload:</a:t>
                </a: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web-search       </a:t>
                </a:r>
                <a:r>
                  <a:rPr lang="en-US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Transport:</a:t>
                </a: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DCTCP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DCF61B40-2D75-D94E-8C51-64DFBA5561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1277" y="3671085"/>
                <a:ext cx="7683106" cy="1571815"/>
              </a:xfrm>
              <a:prstGeom prst="rect">
                <a:avLst/>
              </a:prstGeom>
              <a:blipFill>
                <a:blip r:embed="rId4"/>
                <a:stretch>
                  <a:fillRect l="-992" t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612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22BA93-5FBD-5549-AA6E-503189CA315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8B94F1-1438-AF40-AA31-638F3E72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6058E8E-9F07-994B-B745-5D13FCCA9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3" y="251752"/>
            <a:ext cx="7992097" cy="673874"/>
          </a:xfrm>
        </p:spPr>
        <p:txBody>
          <a:bodyPr/>
          <a:lstStyle/>
          <a:p>
            <a:r>
              <a:rPr lang="en-US" dirty="0"/>
              <a:t>Centralized controllers make </a:t>
            </a:r>
            <a:r>
              <a:rPr lang="en-US" dirty="0" err="1"/>
              <a:t>reconvergence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slower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586103-6D66-BB4B-B540-16483CE3BE66}"/>
              </a:ext>
            </a:extLst>
          </p:cNvPr>
          <p:cNvSpPr txBox="1"/>
          <p:nvPr/>
        </p:nvSpPr>
        <p:spPr>
          <a:xfrm>
            <a:off x="859536" y="4891748"/>
            <a:ext cx="51023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Image credits: route by Philipp </a:t>
            </a:r>
            <a:r>
              <a:rPr lang="en-US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Petzka</a:t>
            </a:r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from the Noun Project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3A37CFF-0A09-E642-8BF8-E557D7F82B5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" b="13731"/>
          <a:stretch/>
        </p:blipFill>
        <p:spPr>
          <a:xfrm>
            <a:off x="892299" y="1652893"/>
            <a:ext cx="1335163" cy="1152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05A252B-7AEC-154C-8EDE-B5BB9F3B6BDF}"/>
              </a:ext>
            </a:extLst>
          </p:cNvPr>
          <p:cNvSpPr txBox="1"/>
          <p:nvPr/>
        </p:nvSpPr>
        <p:spPr>
          <a:xfrm>
            <a:off x="202014" y="2963876"/>
            <a:ext cx="281762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Advanced SDN routing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e.g.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intent-based logically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centralized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SDN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Graphic 35">
            <a:extLst>
              <a:ext uri="{FF2B5EF4-FFF2-40B4-BE49-F238E27FC236}">
                <a16:creationId xmlns:a16="http://schemas.microsoft.com/office/drawing/2014/main" id="{D2843EBF-4809-9E40-8478-241B4456B7D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t="-1" b="15055"/>
          <a:stretch/>
        </p:blipFill>
        <p:spPr>
          <a:xfrm>
            <a:off x="3773259" y="1331002"/>
            <a:ext cx="1847597" cy="1993627"/>
          </a:xfrm>
          <a:prstGeom prst="rect">
            <a:avLst/>
          </a:prstGeom>
        </p:spPr>
      </p:pic>
      <p:sp>
        <p:nvSpPr>
          <p:cNvPr id="18" name="Lightning Bolt 17">
            <a:extLst>
              <a:ext uri="{FF2B5EF4-FFF2-40B4-BE49-F238E27FC236}">
                <a16:creationId xmlns:a16="http://schemas.microsoft.com/office/drawing/2014/main" id="{4A11B5CE-05E4-574F-91F7-FD620A0E03A1}"/>
              </a:ext>
            </a:extLst>
          </p:cNvPr>
          <p:cNvSpPr/>
          <p:nvPr/>
        </p:nvSpPr>
        <p:spPr>
          <a:xfrm>
            <a:off x="3243061" y="1689960"/>
            <a:ext cx="660063" cy="868680"/>
          </a:xfrm>
          <a:prstGeom prst="lightningBol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A857D0-B22F-8444-B6F2-C3DB0D52D7DE}"/>
              </a:ext>
            </a:extLst>
          </p:cNvPr>
          <p:cNvSpPr/>
          <p:nvPr/>
        </p:nvSpPr>
        <p:spPr>
          <a:xfrm>
            <a:off x="6377749" y="1357401"/>
            <a:ext cx="1956391" cy="60056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failure occurs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A29F89-FEF7-CA43-8F36-F2F7D8BF0CCE}"/>
              </a:ext>
            </a:extLst>
          </p:cNvPr>
          <p:cNvSpPr/>
          <p:nvPr/>
        </p:nvSpPr>
        <p:spPr>
          <a:xfrm>
            <a:off x="6377748" y="1945656"/>
            <a:ext cx="1956391" cy="100022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control-plane 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detection &amp; route </a:t>
            </a:r>
            <a:r>
              <a:rPr lang="en-US" sz="1600" dirty="0" err="1">
                <a:solidFill>
                  <a:schemeClr val="tx1"/>
                </a:solidFill>
              </a:rPr>
              <a:t>recomputation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9C02A3-9CA6-A246-9764-598DCCF51130}"/>
              </a:ext>
            </a:extLst>
          </p:cNvPr>
          <p:cNvSpPr/>
          <p:nvPr/>
        </p:nvSpPr>
        <p:spPr>
          <a:xfrm>
            <a:off x="6377747" y="2943114"/>
            <a:ext cx="1956391" cy="60056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data-plane update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E81F0FAD-CCE0-0741-94DD-1599203B1851}"/>
              </a:ext>
            </a:extLst>
          </p:cNvPr>
          <p:cNvSpPr/>
          <p:nvPr/>
        </p:nvSpPr>
        <p:spPr>
          <a:xfrm>
            <a:off x="8440544" y="1353612"/>
            <a:ext cx="638144" cy="2385213"/>
          </a:xfrm>
          <a:prstGeom prst="downArrow">
            <a:avLst>
              <a:gd name="adj1" fmla="val 53076"/>
              <a:gd name="adj2" fmla="val 73339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5084DD-4548-EE47-8715-8FA3B548F871}"/>
              </a:ext>
            </a:extLst>
          </p:cNvPr>
          <p:cNvSpPr txBox="1"/>
          <p:nvPr/>
        </p:nvSpPr>
        <p:spPr>
          <a:xfrm rot="16200000">
            <a:off x="8280059" y="2237284"/>
            <a:ext cx="91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75EC2E-09A5-7047-BB1D-EF82C17AB5CB}"/>
              </a:ext>
            </a:extLst>
          </p:cNvPr>
          <p:cNvSpPr txBox="1"/>
          <p:nvPr/>
        </p:nvSpPr>
        <p:spPr>
          <a:xfrm>
            <a:off x="2881423" y="2955297"/>
            <a:ext cx="3636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High resilience</a:t>
            </a:r>
          </a:p>
        </p:txBody>
      </p:sp>
    </p:spTree>
    <p:extLst>
      <p:ext uri="{BB962C8B-B14F-4D97-AF65-F5344CB8AC3E}">
        <p14:creationId xmlns:p14="http://schemas.microsoft.com/office/powerpoint/2010/main" val="319190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22BA93-5FBD-5549-AA6E-503189CA315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B2CF90B-63BC-6544-9FB4-A72410329261}" type="datetime1">
              <a:rPr lang="sv-SE" smtClean="0"/>
              <a:t>2020-10-04</a:t>
            </a:fld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8B94F1-1438-AF40-AA31-638F3E72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6058E8E-9F07-994B-B745-5D13FCCA9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63" y="251752"/>
            <a:ext cx="7992097" cy="673874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Hard</a:t>
            </a:r>
            <a:r>
              <a:rPr lang="en-US" dirty="0"/>
              <a:t> to recover </a:t>
            </a:r>
            <a:r>
              <a:rPr lang="en-US" dirty="0">
                <a:solidFill>
                  <a:srgbClr val="FF0000"/>
                </a:solidFill>
              </a:rPr>
              <a:t>within</a:t>
            </a:r>
            <a:r>
              <a:rPr lang="en-US" dirty="0"/>
              <a:t> 50ms!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122B66-569D-F94D-B5DB-65C501310909}"/>
              </a:ext>
            </a:extLst>
          </p:cNvPr>
          <p:cNvSpPr/>
          <p:nvPr/>
        </p:nvSpPr>
        <p:spPr>
          <a:xfrm>
            <a:off x="173736" y="4605329"/>
            <a:ext cx="88788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[1] On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low-latency-capable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topologies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, and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their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impact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on the design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of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intra-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domain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routing</a:t>
            </a:r>
            <a:r>
              <a:rPr lang="sv-SE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. In SIGCOMM 2018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586103-6D66-BB4B-B540-16483CE3BE66}"/>
              </a:ext>
            </a:extLst>
          </p:cNvPr>
          <p:cNvSpPr txBox="1"/>
          <p:nvPr/>
        </p:nvSpPr>
        <p:spPr>
          <a:xfrm>
            <a:off x="859536" y="4891748"/>
            <a:ext cx="51023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Image credits: route by Philipp </a:t>
            </a:r>
            <a:r>
              <a:rPr lang="en-US" sz="1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Petzka</a:t>
            </a:r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 from the Noun Project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3A37CFF-0A09-E642-8BF8-E557D7F82B5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" b="13731"/>
          <a:stretch/>
        </p:blipFill>
        <p:spPr>
          <a:xfrm>
            <a:off x="892299" y="1652893"/>
            <a:ext cx="1335163" cy="1152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05A252B-7AEC-154C-8EDE-B5BB9F3B6BDF}"/>
              </a:ext>
            </a:extLst>
          </p:cNvPr>
          <p:cNvSpPr txBox="1"/>
          <p:nvPr/>
        </p:nvSpPr>
        <p:spPr>
          <a:xfrm>
            <a:off x="202014" y="2963876"/>
            <a:ext cx="281762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Advanced SDN routing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e.g.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intent-based logically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centralized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SDN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Graphic 35">
            <a:extLst>
              <a:ext uri="{FF2B5EF4-FFF2-40B4-BE49-F238E27FC236}">
                <a16:creationId xmlns:a16="http://schemas.microsoft.com/office/drawing/2014/main" id="{D2843EBF-4809-9E40-8478-241B4456B7D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t="-1" b="15055"/>
          <a:stretch/>
        </p:blipFill>
        <p:spPr>
          <a:xfrm>
            <a:off x="3773259" y="1331002"/>
            <a:ext cx="1847597" cy="199362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EEF5C60-5B8E-2E4D-871F-D52CAE500932}"/>
              </a:ext>
            </a:extLst>
          </p:cNvPr>
          <p:cNvSpPr txBox="1"/>
          <p:nvPr/>
        </p:nvSpPr>
        <p:spPr>
          <a:xfrm>
            <a:off x="2881423" y="2955297"/>
            <a:ext cx="3636335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High resilience</a:t>
            </a:r>
          </a:p>
          <a:p>
            <a:pPr algn="ctr"/>
            <a:r>
              <a: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“[carrier-grade networks] level of availability requires substantial </a:t>
            </a:r>
            <a:r>
              <a:rPr lang="en-US" sz="16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over-provisioning </a:t>
            </a:r>
            <a:r>
              <a: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sz="16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fast reroute local recovery</a:t>
            </a:r>
            <a:r>
              <a: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e.g., within 50 milliseconds“ [1]</a:t>
            </a:r>
          </a:p>
          <a:p>
            <a:pPr algn="ctr"/>
            <a:endParaRPr lang="en-US" i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Lightning Bolt 17">
            <a:extLst>
              <a:ext uri="{FF2B5EF4-FFF2-40B4-BE49-F238E27FC236}">
                <a16:creationId xmlns:a16="http://schemas.microsoft.com/office/drawing/2014/main" id="{4A11B5CE-05E4-574F-91F7-FD620A0E03A1}"/>
              </a:ext>
            </a:extLst>
          </p:cNvPr>
          <p:cNvSpPr/>
          <p:nvPr/>
        </p:nvSpPr>
        <p:spPr>
          <a:xfrm>
            <a:off x="3243061" y="1689960"/>
            <a:ext cx="660063" cy="868680"/>
          </a:xfrm>
          <a:prstGeom prst="lightningBol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A857D0-B22F-8444-B6F2-C3DB0D52D7DE}"/>
              </a:ext>
            </a:extLst>
          </p:cNvPr>
          <p:cNvSpPr/>
          <p:nvPr/>
        </p:nvSpPr>
        <p:spPr>
          <a:xfrm>
            <a:off x="6377749" y="1357401"/>
            <a:ext cx="1956391" cy="60056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failure occurs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A29F89-FEF7-CA43-8F36-F2F7D8BF0CCE}"/>
              </a:ext>
            </a:extLst>
          </p:cNvPr>
          <p:cNvSpPr/>
          <p:nvPr/>
        </p:nvSpPr>
        <p:spPr>
          <a:xfrm>
            <a:off x="6377748" y="1945656"/>
            <a:ext cx="1956391" cy="100022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control-plane 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detection &amp; route </a:t>
            </a:r>
            <a:r>
              <a:rPr lang="en-US" sz="1600" dirty="0" err="1">
                <a:solidFill>
                  <a:schemeClr val="tx1"/>
                </a:solidFill>
              </a:rPr>
              <a:t>recomputation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9C02A3-9CA6-A246-9764-598DCCF51130}"/>
              </a:ext>
            </a:extLst>
          </p:cNvPr>
          <p:cNvSpPr/>
          <p:nvPr/>
        </p:nvSpPr>
        <p:spPr>
          <a:xfrm>
            <a:off x="6377747" y="2943114"/>
            <a:ext cx="1956391" cy="600563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data-plane update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E81F0FAD-CCE0-0741-94DD-1599203B1851}"/>
              </a:ext>
            </a:extLst>
          </p:cNvPr>
          <p:cNvSpPr/>
          <p:nvPr/>
        </p:nvSpPr>
        <p:spPr>
          <a:xfrm>
            <a:off x="8440544" y="1353612"/>
            <a:ext cx="638144" cy="2385213"/>
          </a:xfrm>
          <a:prstGeom prst="downArrow">
            <a:avLst>
              <a:gd name="adj1" fmla="val 53076"/>
              <a:gd name="adj2" fmla="val 73339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5084DD-4548-EE47-8715-8FA3B548F871}"/>
              </a:ext>
            </a:extLst>
          </p:cNvPr>
          <p:cNvSpPr txBox="1"/>
          <p:nvPr/>
        </p:nvSpPr>
        <p:spPr>
          <a:xfrm rot="16200000">
            <a:off x="8280059" y="2237284"/>
            <a:ext cx="91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194515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8B94F1-1438-AF40-AA31-638F3E72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6058E8E-9F07-994B-B745-5D13FCCA9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Reroute (FRR):</a:t>
            </a:r>
            <a:br>
              <a:rPr lang="en-US" dirty="0"/>
            </a:br>
            <a:r>
              <a:rPr lang="en-US" dirty="0"/>
              <a:t>pre-computing failover paths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D8490CB-1FAB-B349-A3E5-4D3BD1F4C69F}"/>
              </a:ext>
            </a:extLst>
          </p:cNvPr>
          <p:cNvCxnSpPr>
            <a:cxnSpLocks/>
          </p:cNvCxnSpPr>
          <p:nvPr/>
        </p:nvCxnSpPr>
        <p:spPr>
          <a:xfrm flipV="1">
            <a:off x="8311963" y="2661667"/>
            <a:ext cx="0" cy="1157566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9C676C0-D23C-B040-A790-F41E9A927967}"/>
              </a:ext>
            </a:extLst>
          </p:cNvPr>
          <p:cNvCxnSpPr>
            <a:cxnSpLocks/>
          </p:cNvCxnSpPr>
          <p:nvPr/>
        </p:nvCxnSpPr>
        <p:spPr>
          <a:xfrm flipV="1">
            <a:off x="7065358" y="2661667"/>
            <a:ext cx="0" cy="1157566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5D76D6B-72B7-5D4D-9484-7C4A81180FDB}"/>
              </a:ext>
            </a:extLst>
          </p:cNvPr>
          <p:cNvCxnSpPr>
            <a:cxnSpLocks/>
          </p:cNvCxnSpPr>
          <p:nvPr/>
        </p:nvCxnSpPr>
        <p:spPr>
          <a:xfrm flipV="1">
            <a:off x="8328900" y="1504100"/>
            <a:ext cx="0" cy="1157566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7C54AD7-CE58-7B4C-AD8B-69C24192F71A}"/>
              </a:ext>
            </a:extLst>
          </p:cNvPr>
          <p:cNvCxnSpPr>
            <a:cxnSpLocks/>
          </p:cNvCxnSpPr>
          <p:nvPr/>
        </p:nvCxnSpPr>
        <p:spPr>
          <a:xfrm flipV="1">
            <a:off x="7082295" y="1504100"/>
            <a:ext cx="0" cy="1157566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3C09D0B-C959-F04D-B436-80FF9290D588}"/>
              </a:ext>
            </a:extLst>
          </p:cNvPr>
          <p:cNvCxnSpPr>
            <a:cxnSpLocks/>
          </p:cNvCxnSpPr>
          <p:nvPr/>
        </p:nvCxnSpPr>
        <p:spPr>
          <a:xfrm flipV="1">
            <a:off x="7082295" y="2644821"/>
            <a:ext cx="1284929" cy="16845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C672B7A-F925-314F-9AC9-24AD3AFDCD54}"/>
              </a:ext>
            </a:extLst>
          </p:cNvPr>
          <p:cNvCxnSpPr>
            <a:cxnSpLocks/>
          </p:cNvCxnSpPr>
          <p:nvPr/>
        </p:nvCxnSpPr>
        <p:spPr>
          <a:xfrm flipH="1">
            <a:off x="7082295" y="1504099"/>
            <a:ext cx="1246605" cy="0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09579458-F244-6647-BDDF-61E9850E01A0}"/>
              </a:ext>
            </a:extLst>
          </p:cNvPr>
          <p:cNvSpPr/>
          <p:nvPr/>
        </p:nvSpPr>
        <p:spPr>
          <a:xfrm>
            <a:off x="8142634" y="2475488"/>
            <a:ext cx="372533" cy="338666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B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1816C10-DA84-A14F-AE69-AC1378657544}"/>
              </a:ext>
            </a:extLst>
          </p:cNvPr>
          <p:cNvSpPr/>
          <p:nvPr/>
        </p:nvSpPr>
        <p:spPr>
          <a:xfrm>
            <a:off x="6896029" y="1334766"/>
            <a:ext cx="372533" cy="338666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67CD8DF-28C2-4D4C-BAF6-CF295B2A2BBE}"/>
              </a:ext>
            </a:extLst>
          </p:cNvPr>
          <p:cNvSpPr/>
          <p:nvPr/>
        </p:nvSpPr>
        <p:spPr>
          <a:xfrm>
            <a:off x="8142634" y="1334766"/>
            <a:ext cx="372533" cy="338666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748902D-D6FC-5248-81CA-C999C264F6B1}"/>
              </a:ext>
            </a:extLst>
          </p:cNvPr>
          <p:cNvCxnSpPr>
            <a:cxnSpLocks/>
          </p:cNvCxnSpPr>
          <p:nvPr/>
        </p:nvCxnSpPr>
        <p:spPr>
          <a:xfrm flipV="1">
            <a:off x="7082295" y="3802388"/>
            <a:ext cx="1284929" cy="16845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B63FD171-7116-F848-8E72-5E0A79C1E262}"/>
              </a:ext>
            </a:extLst>
          </p:cNvPr>
          <p:cNvSpPr/>
          <p:nvPr/>
        </p:nvSpPr>
        <p:spPr>
          <a:xfrm>
            <a:off x="6896029" y="3649900"/>
            <a:ext cx="372533" cy="33866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A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412811A-B4E4-CA41-A40E-BA1C096BB835}"/>
              </a:ext>
            </a:extLst>
          </p:cNvPr>
          <p:cNvSpPr/>
          <p:nvPr/>
        </p:nvSpPr>
        <p:spPr>
          <a:xfrm>
            <a:off x="8142634" y="3633055"/>
            <a:ext cx="372533" cy="338666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03CB198-93C1-6641-B7EA-2467F1F117F4}"/>
              </a:ext>
            </a:extLst>
          </p:cNvPr>
          <p:cNvSpPr txBox="1"/>
          <p:nvPr/>
        </p:nvSpPr>
        <p:spPr>
          <a:xfrm>
            <a:off x="6090570" y="2767063"/>
            <a:ext cx="84739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sv-SE" sz="1800" b="1" dirty="0" err="1">
                <a:solidFill>
                  <a:srgbClr val="92D0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primary</a:t>
            </a:r>
            <a:endParaRPr lang="sv-SE" sz="1800" b="1" dirty="0">
              <a:solidFill>
                <a:srgbClr val="92D05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0588001-4453-2247-BF52-D9692505A7B0}"/>
              </a:ext>
            </a:extLst>
          </p:cNvPr>
          <p:cNvCxnSpPr/>
          <p:nvPr/>
        </p:nvCxnSpPr>
        <p:spPr>
          <a:xfrm>
            <a:off x="7268562" y="3926001"/>
            <a:ext cx="874072" cy="0"/>
          </a:xfrm>
          <a:prstGeom prst="straightConnector1">
            <a:avLst/>
          </a:prstGeom>
          <a:ln w="25400">
            <a:solidFill>
              <a:srgbClr val="92D050"/>
            </a:solidFill>
            <a:headEnd type="arrow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Freeform 55">
            <a:extLst>
              <a:ext uri="{FF2B5EF4-FFF2-40B4-BE49-F238E27FC236}">
                <a16:creationId xmlns:a16="http://schemas.microsoft.com/office/drawing/2014/main" id="{2CE091AF-5BED-D84B-9DD4-9F0B6CC71BB8}"/>
              </a:ext>
            </a:extLst>
          </p:cNvPr>
          <p:cNvSpPr/>
          <p:nvPr/>
        </p:nvSpPr>
        <p:spPr>
          <a:xfrm>
            <a:off x="6980333" y="2843526"/>
            <a:ext cx="0" cy="795528"/>
          </a:xfrm>
          <a:custGeom>
            <a:avLst/>
            <a:gdLst>
              <a:gd name="connsiteX0" fmla="*/ 0 w 0"/>
              <a:gd name="connsiteY0" fmla="*/ 0 h 795528"/>
              <a:gd name="connsiteX1" fmla="*/ 0 w 0"/>
              <a:gd name="connsiteY1" fmla="*/ 795528 h 79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95528">
                <a:moveTo>
                  <a:pt x="0" y="0"/>
                </a:moveTo>
                <a:lnTo>
                  <a:pt x="0" y="795528"/>
                </a:lnTo>
              </a:path>
            </a:pathLst>
          </a:custGeom>
          <a:noFill/>
          <a:ln>
            <a:solidFill>
              <a:srgbClr val="92D050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1C65785-93D4-7246-88F2-ED426962F49D}"/>
              </a:ext>
            </a:extLst>
          </p:cNvPr>
          <p:cNvCxnSpPr/>
          <p:nvPr/>
        </p:nvCxnSpPr>
        <p:spPr>
          <a:xfrm>
            <a:off x="7268561" y="2714237"/>
            <a:ext cx="874072" cy="0"/>
          </a:xfrm>
          <a:prstGeom prst="straightConnector1">
            <a:avLst/>
          </a:prstGeom>
          <a:ln w="25400">
            <a:solidFill>
              <a:srgbClr val="00B0F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F61F173-D596-1543-84FE-9BC4C85C1DA5}"/>
              </a:ext>
            </a:extLst>
          </p:cNvPr>
          <p:cNvSpPr txBox="1"/>
          <p:nvPr/>
        </p:nvSpPr>
        <p:spPr>
          <a:xfrm>
            <a:off x="6179799" y="1800787"/>
            <a:ext cx="919354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sv-SE" sz="1800" b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2nd </a:t>
            </a:r>
            <a:br>
              <a:rPr lang="sv-SE" sz="1800" b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sv-SE" sz="1800" b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backup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2A1FC8F-E305-D743-956E-1124808B31FA}"/>
              </a:ext>
            </a:extLst>
          </p:cNvPr>
          <p:cNvSpPr txBox="1"/>
          <p:nvPr/>
        </p:nvSpPr>
        <p:spPr>
          <a:xfrm>
            <a:off x="7170352" y="2697145"/>
            <a:ext cx="919354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sv-SE" sz="1800" b="1" dirty="0">
                <a:solidFill>
                  <a:srgbClr val="00B0F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backup</a:t>
            </a:r>
            <a:br>
              <a:rPr lang="sv-SE" sz="1800" b="1" dirty="0">
                <a:solidFill>
                  <a:srgbClr val="00B0F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sv-SE" sz="1800" b="1" dirty="0">
              <a:solidFill>
                <a:srgbClr val="00B0F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D6B88880-BFB7-CB41-AC6E-944FBB914806}"/>
              </a:ext>
            </a:extLst>
          </p:cNvPr>
          <p:cNvCxnSpPr/>
          <p:nvPr/>
        </p:nvCxnSpPr>
        <p:spPr>
          <a:xfrm>
            <a:off x="7268561" y="1362633"/>
            <a:ext cx="874072" cy="0"/>
          </a:xfrm>
          <a:prstGeom prst="straightConnector1">
            <a:avLst/>
          </a:prstGeom>
          <a:ln w="25400">
            <a:solidFill>
              <a:srgbClr val="92D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Freeform 60">
            <a:extLst>
              <a:ext uri="{FF2B5EF4-FFF2-40B4-BE49-F238E27FC236}">
                <a16:creationId xmlns:a16="http://schemas.microsoft.com/office/drawing/2014/main" id="{C57284F0-BAD8-4A41-A689-128BB33DFC0A}"/>
              </a:ext>
            </a:extLst>
          </p:cNvPr>
          <p:cNvSpPr/>
          <p:nvPr/>
        </p:nvSpPr>
        <p:spPr>
          <a:xfrm>
            <a:off x="8403800" y="2814154"/>
            <a:ext cx="0" cy="795528"/>
          </a:xfrm>
          <a:custGeom>
            <a:avLst/>
            <a:gdLst>
              <a:gd name="connsiteX0" fmla="*/ 0 w 0"/>
              <a:gd name="connsiteY0" fmla="*/ 0 h 795528"/>
              <a:gd name="connsiteX1" fmla="*/ 0 w 0"/>
              <a:gd name="connsiteY1" fmla="*/ 795528 h 79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95528">
                <a:moveTo>
                  <a:pt x="0" y="0"/>
                </a:moveTo>
                <a:lnTo>
                  <a:pt x="0" y="795528"/>
                </a:lnTo>
              </a:path>
            </a:pathLst>
          </a:custGeom>
          <a:noFill/>
          <a:ln>
            <a:solidFill>
              <a:srgbClr val="92D050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E85D6DFC-4DE9-A34A-9B1A-4CD7CE0F0277}"/>
              </a:ext>
            </a:extLst>
          </p:cNvPr>
          <p:cNvSpPr/>
          <p:nvPr/>
        </p:nvSpPr>
        <p:spPr>
          <a:xfrm>
            <a:off x="8406899" y="1673432"/>
            <a:ext cx="0" cy="795528"/>
          </a:xfrm>
          <a:custGeom>
            <a:avLst/>
            <a:gdLst>
              <a:gd name="connsiteX0" fmla="*/ 0 w 0"/>
              <a:gd name="connsiteY0" fmla="*/ 0 h 795528"/>
              <a:gd name="connsiteX1" fmla="*/ 0 w 0"/>
              <a:gd name="connsiteY1" fmla="*/ 795528 h 79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95528">
                <a:moveTo>
                  <a:pt x="0" y="0"/>
                </a:moveTo>
                <a:lnTo>
                  <a:pt x="0" y="795528"/>
                </a:lnTo>
              </a:path>
            </a:pathLst>
          </a:custGeom>
          <a:noFill/>
          <a:ln>
            <a:solidFill>
              <a:srgbClr val="92D050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39C1FB62-94C2-BA42-8397-A5BA93B2A3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6882469" y="3051746"/>
            <a:ext cx="331904" cy="28494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03BF15BB-5370-ED45-9B3C-725FCDE628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" b="14285"/>
          <a:stretch/>
        </p:blipFill>
        <p:spPr>
          <a:xfrm>
            <a:off x="7688376" y="2500711"/>
            <a:ext cx="331904" cy="284945"/>
          </a:xfrm>
          <a:prstGeom prst="rect">
            <a:avLst/>
          </a:prstGeom>
        </p:spPr>
      </p:pic>
      <p:sp>
        <p:nvSpPr>
          <p:cNvPr id="129" name="TextBox 128">
            <a:extLst>
              <a:ext uri="{FF2B5EF4-FFF2-40B4-BE49-F238E27FC236}">
                <a16:creationId xmlns:a16="http://schemas.microsoft.com/office/drawing/2014/main" id="{F94D7A7E-18E3-464C-8655-3B3103C8CC70}"/>
              </a:ext>
            </a:extLst>
          </p:cNvPr>
          <p:cNvSpPr txBox="1"/>
          <p:nvPr/>
        </p:nvSpPr>
        <p:spPr>
          <a:xfrm>
            <a:off x="1861381" y="1000210"/>
            <a:ext cx="2796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match/actions (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e.g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., at </a:t>
            </a:r>
            <a:r>
              <a:rPr lang="sv-SE" sz="2000" b="1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E523F19E-3C21-9B4B-825E-D49144B0857C}"/>
              </a:ext>
            </a:extLst>
          </p:cNvPr>
          <p:cNvSpPr/>
          <p:nvPr/>
        </p:nvSpPr>
        <p:spPr>
          <a:xfrm>
            <a:off x="2302869" y="1411031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81CFC61B-42C3-454A-99AF-F1EED84F74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183959" y="1347184"/>
            <a:ext cx="906293" cy="790542"/>
          </a:xfrm>
          <a:prstGeom prst="rect">
            <a:avLst/>
          </a:prstGeom>
        </p:spPr>
      </p:pic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E229258D-7ABB-8042-B88E-DF64B3355F0C}"/>
              </a:ext>
            </a:extLst>
          </p:cNvPr>
          <p:cNvSpPr/>
          <p:nvPr/>
        </p:nvSpPr>
        <p:spPr>
          <a:xfrm>
            <a:off x="2380589" y="1473525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33" name="Picture 132">
            <a:extLst>
              <a:ext uri="{FF2B5EF4-FFF2-40B4-BE49-F238E27FC236}">
                <a16:creationId xmlns:a16="http://schemas.microsoft.com/office/drawing/2014/main" id="{5F4D9C1C-ADFC-4645-BCE6-2C2274BE02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249856" y="1401796"/>
            <a:ext cx="906293" cy="790542"/>
          </a:xfrm>
          <a:prstGeom prst="rect">
            <a:avLst/>
          </a:prstGeom>
        </p:spPr>
      </p:pic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1C316C17-503D-004F-B939-ABD549CB8CAF}"/>
              </a:ext>
            </a:extLst>
          </p:cNvPr>
          <p:cNvSpPr/>
          <p:nvPr/>
        </p:nvSpPr>
        <p:spPr>
          <a:xfrm>
            <a:off x="2448226" y="1526613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5" name="Content Placeholder 2">
            <a:extLst>
              <a:ext uri="{FF2B5EF4-FFF2-40B4-BE49-F238E27FC236}">
                <a16:creationId xmlns:a16="http://schemas.microsoft.com/office/drawing/2014/main" id="{D545B40A-1AE7-0049-AAFB-1ED45EB8377F}"/>
              </a:ext>
            </a:extLst>
          </p:cNvPr>
          <p:cNvSpPr txBox="1">
            <a:spLocks/>
          </p:cNvSpPr>
          <p:nvPr/>
        </p:nvSpPr>
        <p:spPr>
          <a:xfrm>
            <a:off x="1060463" y="3683301"/>
            <a:ext cx="8218008" cy="12041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FRR entails solving two orthogonal problems:</a:t>
            </a:r>
          </a:p>
          <a:p>
            <a:pPr marL="241200" indent="-241200">
              <a:buFont typeface="+mj-lt"/>
              <a:buAutoNum type="arabicPeriod"/>
            </a:pPr>
            <a:r>
              <a:rPr lang="en-US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control-plane: compute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network-wide</a:t>
            </a:r>
            <a:r>
              <a:rPr lang="en-US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primary/backup forwarding rules</a:t>
            </a:r>
          </a:p>
        </p:txBody>
      </p:sp>
      <p:pic>
        <p:nvPicPr>
          <p:cNvPr id="136" name="Picture 135">
            <a:extLst>
              <a:ext uri="{FF2B5EF4-FFF2-40B4-BE49-F238E27FC236}">
                <a16:creationId xmlns:a16="http://schemas.microsoft.com/office/drawing/2014/main" id="{9FFD2CF6-EB0D-E741-9B96-9EEF2A9F43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b="15311"/>
          <a:stretch/>
        </p:blipFill>
        <p:spPr>
          <a:xfrm flipH="1">
            <a:off x="76241" y="1545903"/>
            <a:ext cx="1631038" cy="1381317"/>
          </a:xfrm>
          <a:prstGeom prst="rect">
            <a:avLst/>
          </a:prstGeom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4B21BBB4-E528-CF4C-AB90-11E7CB6A02EC}"/>
              </a:ext>
            </a:extLst>
          </p:cNvPr>
          <p:cNvSpPr txBox="1"/>
          <p:nvPr/>
        </p:nvSpPr>
        <p:spPr>
          <a:xfrm>
            <a:off x="-232745" y="2911704"/>
            <a:ext cx="2161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control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plane</a:t>
            </a:r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F7AA7686-6BA1-7A42-82CD-2BE60436D29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605" t="17509" r="35999" b="32107"/>
          <a:stretch/>
        </p:blipFill>
        <p:spPr>
          <a:xfrm>
            <a:off x="1628268" y="1908851"/>
            <a:ext cx="452206" cy="775211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E151A59E-9DDA-4F40-BF95-CFD5F5672B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317493" y="1454884"/>
            <a:ext cx="906293" cy="790542"/>
          </a:xfrm>
          <a:prstGeom prst="rect">
            <a:avLst/>
          </a:prstGeom>
        </p:spPr>
      </p:pic>
      <p:sp>
        <p:nvSpPr>
          <p:cNvPr id="140" name="TextBox 139">
            <a:extLst>
              <a:ext uri="{FF2B5EF4-FFF2-40B4-BE49-F238E27FC236}">
                <a16:creationId xmlns:a16="http://schemas.microsoft.com/office/drawing/2014/main" id="{6EF361E7-35E8-D546-9422-2DFA51232F78}"/>
              </a:ext>
            </a:extLst>
          </p:cNvPr>
          <p:cNvSpPr txBox="1"/>
          <p:nvPr/>
        </p:nvSpPr>
        <p:spPr>
          <a:xfrm>
            <a:off x="2060922" y="2402666"/>
            <a:ext cx="2511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FRR actions (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e.g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., at </a:t>
            </a:r>
            <a:r>
              <a:rPr lang="sv-SE" sz="2000" b="1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0E5B06D7-306F-4543-AD88-09E01A5DE1B0}"/>
              </a:ext>
            </a:extLst>
          </p:cNvPr>
          <p:cNvSpPr txBox="1"/>
          <p:nvPr/>
        </p:nvSpPr>
        <p:spPr>
          <a:xfrm>
            <a:off x="1611033" y="1404688"/>
            <a:ext cx="471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36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sp>
        <p:nvSpPr>
          <p:cNvPr id="148" name="Rounded Rectangle 147">
            <a:extLst>
              <a:ext uri="{FF2B5EF4-FFF2-40B4-BE49-F238E27FC236}">
                <a16:creationId xmlns:a16="http://schemas.microsoft.com/office/drawing/2014/main" id="{F0A19389-6037-B145-AFEF-CCF50950D2A1}"/>
              </a:ext>
            </a:extLst>
          </p:cNvPr>
          <p:cNvSpPr/>
          <p:nvPr/>
        </p:nvSpPr>
        <p:spPr>
          <a:xfrm>
            <a:off x="2297669" y="2775266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F7C7E784-84E7-7F47-81AC-3C8C19C1FCE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178759" y="2711419"/>
            <a:ext cx="906293" cy="790542"/>
          </a:xfrm>
          <a:prstGeom prst="rect">
            <a:avLst/>
          </a:prstGeom>
        </p:spPr>
      </p:pic>
      <p:sp>
        <p:nvSpPr>
          <p:cNvPr id="150" name="Rounded Rectangle 149">
            <a:extLst>
              <a:ext uri="{FF2B5EF4-FFF2-40B4-BE49-F238E27FC236}">
                <a16:creationId xmlns:a16="http://schemas.microsoft.com/office/drawing/2014/main" id="{C8FCE52B-950B-ED44-B6BF-5215070107C1}"/>
              </a:ext>
            </a:extLst>
          </p:cNvPr>
          <p:cNvSpPr/>
          <p:nvPr/>
        </p:nvSpPr>
        <p:spPr>
          <a:xfrm>
            <a:off x="2375389" y="2837760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51" name="Picture 150">
            <a:extLst>
              <a:ext uri="{FF2B5EF4-FFF2-40B4-BE49-F238E27FC236}">
                <a16:creationId xmlns:a16="http://schemas.microsoft.com/office/drawing/2014/main" id="{98035323-7BBC-BA41-A7D0-88E929E6E1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244656" y="2766031"/>
            <a:ext cx="906293" cy="790542"/>
          </a:xfrm>
          <a:prstGeom prst="rect">
            <a:avLst/>
          </a:prstGeom>
        </p:spPr>
      </p:pic>
      <p:sp>
        <p:nvSpPr>
          <p:cNvPr id="152" name="Rounded Rectangle 151">
            <a:extLst>
              <a:ext uri="{FF2B5EF4-FFF2-40B4-BE49-F238E27FC236}">
                <a16:creationId xmlns:a16="http://schemas.microsoft.com/office/drawing/2014/main" id="{E1F3B433-3FA1-1D44-B523-6463428F609C}"/>
              </a:ext>
            </a:extLst>
          </p:cNvPr>
          <p:cNvSpPr/>
          <p:nvPr/>
        </p:nvSpPr>
        <p:spPr>
          <a:xfrm>
            <a:off x="2443026" y="2890848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53" name="Picture 152">
            <a:extLst>
              <a:ext uri="{FF2B5EF4-FFF2-40B4-BE49-F238E27FC236}">
                <a16:creationId xmlns:a16="http://schemas.microsoft.com/office/drawing/2014/main" id="{B6ACC333-FF06-4F43-96DC-9CAB2BCB81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312293" y="2819119"/>
            <a:ext cx="906293" cy="790542"/>
          </a:xfrm>
          <a:prstGeom prst="rect">
            <a:avLst/>
          </a:prstGeom>
        </p:spPr>
      </p:pic>
      <p:sp>
        <p:nvSpPr>
          <p:cNvPr id="154" name="TextBox 153">
            <a:extLst>
              <a:ext uri="{FF2B5EF4-FFF2-40B4-BE49-F238E27FC236}">
                <a16:creationId xmlns:a16="http://schemas.microsoft.com/office/drawing/2014/main" id="{B706E1F2-C450-6941-A440-3F48155AB004}"/>
              </a:ext>
            </a:extLst>
          </p:cNvPr>
          <p:cNvSpPr txBox="1"/>
          <p:nvPr/>
        </p:nvSpPr>
        <p:spPr>
          <a:xfrm>
            <a:off x="3250661" y="2808621"/>
            <a:ext cx="2688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FRR</a:t>
            </a:r>
            <a:r>
              <a:rPr lang="sv-SE" sz="2000" b="1" baseline="-25000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  <a:r>
              <a:rPr lang="sv-SE" sz="2000" b="1" baseline="-250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&gt;&gt; 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fwd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2000" b="1" dirty="0">
                <a:solidFill>
                  <a:schemeClr val="accent6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6AF99CF-AA6A-FE4F-8D35-283C7243CE4A}"/>
              </a:ext>
            </a:extLst>
          </p:cNvPr>
          <p:cNvSpPr/>
          <p:nvPr/>
        </p:nvSpPr>
        <p:spPr>
          <a:xfrm>
            <a:off x="6896029" y="2492333"/>
            <a:ext cx="372533" cy="338666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91950426-8582-B046-8331-58F5AD8A83EE}"/>
              </a:ext>
            </a:extLst>
          </p:cNvPr>
          <p:cNvSpPr txBox="1"/>
          <p:nvPr/>
        </p:nvSpPr>
        <p:spPr>
          <a:xfrm>
            <a:off x="3220614" y="1436057"/>
            <a:ext cx="29482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dst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= </a:t>
            </a:r>
            <a:r>
              <a:rPr lang="sv-SE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&gt;&gt; </a:t>
            </a:r>
            <a:r>
              <a:rPr lang="sv-SE" sz="2000" b="1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FRR</a:t>
            </a:r>
            <a:r>
              <a:rPr lang="sv-SE" sz="2000" b="1" baseline="-25000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422198A-DA0F-BE42-86A3-5FC484C01C7E}"/>
              </a:ext>
            </a:extLst>
          </p:cNvPr>
          <p:cNvCxnSpPr>
            <a:cxnSpLocks/>
          </p:cNvCxnSpPr>
          <p:nvPr/>
        </p:nvCxnSpPr>
        <p:spPr>
          <a:xfrm flipV="1">
            <a:off x="7007346" y="1665937"/>
            <a:ext cx="0" cy="818901"/>
          </a:xfrm>
          <a:prstGeom prst="straightConnector1">
            <a:avLst/>
          </a:prstGeom>
          <a:ln w="254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02841EED-6123-EA43-9791-1FDE040AE1AE}"/>
              </a:ext>
            </a:extLst>
          </p:cNvPr>
          <p:cNvSpPr/>
          <p:nvPr/>
        </p:nvSpPr>
        <p:spPr>
          <a:xfrm>
            <a:off x="7098267" y="2741286"/>
            <a:ext cx="108000" cy="108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BABCE3C-C967-7D42-B1EA-153A9D3C65DB}"/>
              </a:ext>
            </a:extLst>
          </p:cNvPr>
          <p:cNvSpPr txBox="1"/>
          <p:nvPr/>
        </p:nvSpPr>
        <p:spPr>
          <a:xfrm>
            <a:off x="4711989" y="2807584"/>
            <a:ext cx="331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solidFill>
                  <a:srgbClr val="00B0F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0C81D4A-0351-8741-BF25-56232DAC2829}"/>
              </a:ext>
            </a:extLst>
          </p:cNvPr>
          <p:cNvSpPr txBox="1"/>
          <p:nvPr/>
        </p:nvSpPr>
        <p:spPr>
          <a:xfrm>
            <a:off x="4918129" y="2805169"/>
            <a:ext cx="331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02FDF50-554E-0B4A-8FA4-6E031C8ED24E}"/>
              </a:ext>
            </a:extLst>
          </p:cNvPr>
          <p:cNvSpPr/>
          <p:nvPr/>
        </p:nvSpPr>
        <p:spPr>
          <a:xfrm>
            <a:off x="7167739" y="2555342"/>
            <a:ext cx="108000" cy="108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16C8BBBD-7956-764F-8099-3E9E9D7B727E}"/>
              </a:ext>
            </a:extLst>
          </p:cNvPr>
          <p:cNvSpPr/>
          <p:nvPr/>
        </p:nvSpPr>
        <p:spPr>
          <a:xfrm>
            <a:off x="7059739" y="2463256"/>
            <a:ext cx="108000" cy="1080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1A82D9-E065-054C-8BE3-124D456B7D2F}"/>
              </a:ext>
            </a:extLst>
          </p:cNvPr>
          <p:cNvSpPr/>
          <p:nvPr/>
        </p:nvSpPr>
        <p:spPr>
          <a:xfrm>
            <a:off x="4685389" y="2697145"/>
            <a:ext cx="362059" cy="61018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55916B0-FCF1-0541-B07D-82624CB01FB0}"/>
              </a:ext>
            </a:extLst>
          </p:cNvPr>
          <p:cNvSpPr/>
          <p:nvPr/>
        </p:nvSpPr>
        <p:spPr>
          <a:xfrm>
            <a:off x="4907367" y="2689105"/>
            <a:ext cx="362059" cy="6101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D739522-F8AB-C54C-B5A9-435B2A3A2CB9}"/>
              </a:ext>
            </a:extLst>
          </p:cNvPr>
          <p:cNvSpPr/>
          <p:nvPr/>
        </p:nvSpPr>
        <p:spPr>
          <a:xfrm>
            <a:off x="4490681" y="2679617"/>
            <a:ext cx="362059" cy="61018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07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1.48148E-6 L -0.00156 0.18148 " pathEditMode="relative" rAng="0" ptsTypes="AA">
                                      <p:cBhvr>
                                        <p:cTn id="3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" y="9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75" dur="500" fill="hold"/>
                                        <p:tgtEl>
                                          <p:spTgt spid="6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90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0" presetClass="pat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 0 C 0.0335 -0.00463 0.06701 -0.00957 0.08663 0.00432 C 0.10607 0.0179 0.11354 0.05061 0.11736 0.08271 C 0.12118 0.11512 0.12309 0.17191 0.10989 0.19753 C 0.09652 0.22315 0.05729 0.22994 0.03784 0.23673 C 0.01822 0.24382 0.00538 0.24197 -0.00747 0.23981 " pathEditMode="relative" ptsTypes="AAAAAA">
                                      <p:cBhvr>
                                        <p:cTn id="94" dur="8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0" presetClass="pat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 0 C -0.004 -0.04722 -0.00781 -0.09414 -0.00174 -0.12593 C 0.00434 -0.15803 0.01788 -0.18025 0.03663 -0.19105 C 0.05538 -0.20185 0.09288 -0.20895 0.11041 -0.19105 C 0.12795 -0.17346 0.13819 -0.15124 0.14184 -0.08488 C 0.14548 -0.01821 0.14219 0.15 0.13246 0.20864 C 0.12291 0.26728 0.10451 0.25679 0.08368 0.26759 C 0.06302 0.27808 0.03559 0.27531 0.00816 0.27253 " pathEditMode="relative" ptsTypes="AAAAAAAA">
                                      <p:cBhvr>
                                        <p:cTn id="115" dur="1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119" dur="500" fill="hold"/>
                                        <p:tgtEl>
                                          <p:spTgt spid="6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6" grpId="0" animBg="1"/>
      <p:bldP spid="58" grpId="0"/>
      <p:bldP spid="59" grpId="0"/>
      <p:bldP spid="61" grpId="0" animBg="1"/>
      <p:bldP spid="62" grpId="0" animBg="1"/>
      <p:bldP spid="129" grpId="0"/>
      <p:bldP spid="137" grpId="0"/>
      <p:bldP spid="140" grpId="0"/>
      <p:bldP spid="141" grpId="0"/>
      <p:bldP spid="154" grpId="1"/>
      <p:bldP spid="115" grpId="2"/>
      <p:bldP spid="65" grpId="0" animBg="1"/>
      <p:bldP spid="65" grpId="1" animBg="1"/>
      <p:bldP spid="65" grpId="2" animBg="1"/>
      <p:bldP spid="72" grpId="1"/>
      <p:bldP spid="73" grpId="1"/>
      <p:bldP spid="74" grpId="0" animBg="1"/>
      <p:bldP spid="74" grpId="1" animBg="1"/>
      <p:bldP spid="74" grpId="2" animBg="1"/>
      <p:bldP spid="76" grpId="1" animBg="1"/>
      <p:bldP spid="76" grpId="2" animBg="1"/>
      <p:bldP spid="2" grpId="0" animBg="1"/>
      <p:bldP spid="2" grpId="2" animBg="1"/>
      <p:bldP spid="2" grpId="3" animBg="1"/>
      <p:bldP spid="66" grpId="0" animBg="1"/>
      <p:bldP spid="66" grpId="1" animBg="1"/>
      <p:bldP spid="67" grpId="0" animBg="1"/>
      <p:bldP spid="67" grpId="1" animBg="1"/>
      <p:bldP spid="67" grpId="2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8B94F1-1438-AF40-AA31-638F3E72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6058E8E-9F07-994B-B745-5D13FCCA9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Reroute (FRR):</a:t>
            </a:r>
            <a:br>
              <a:rPr lang="en-US" dirty="0"/>
            </a:br>
            <a:r>
              <a:rPr lang="en-US" dirty="0"/>
              <a:t>pre-computing failover paths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D8490CB-1FAB-B349-A3E5-4D3BD1F4C69F}"/>
              </a:ext>
            </a:extLst>
          </p:cNvPr>
          <p:cNvCxnSpPr>
            <a:cxnSpLocks/>
          </p:cNvCxnSpPr>
          <p:nvPr/>
        </p:nvCxnSpPr>
        <p:spPr>
          <a:xfrm flipV="1">
            <a:off x="8311963" y="2661667"/>
            <a:ext cx="0" cy="1157566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9C676C0-D23C-B040-A790-F41E9A927967}"/>
              </a:ext>
            </a:extLst>
          </p:cNvPr>
          <p:cNvCxnSpPr>
            <a:cxnSpLocks/>
          </p:cNvCxnSpPr>
          <p:nvPr/>
        </p:nvCxnSpPr>
        <p:spPr>
          <a:xfrm flipV="1">
            <a:off x="7065358" y="2661667"/>
            <a:ext cx="0" cy="1157566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5D76D6B-72B7-5D4D-9484-7C4A81180FDB}"/>
              </a:ext>
            </a:extLst>
          </p:cNvPr>
          <p:cNvCxnSpPr>
            <a:cxnSpLocks/>
          </p:cNvCxnSpPr>
          <p:nvPr/>
        </p:nvCxnSpPr>
        <p:spPr>
          <a:xfrm flipV="1">
            <a:off x="8328900" y="1504100"/>
            <a:ext cx="0" cy="1157566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7C54AD7-CE58-7B4C-AD8B-69C24192F71A}"/>
              </a:ext>
            </a:extLst>
          </p:cNvPr>
          <p:cNvCxnSpPr>
            <a:cxnSpLocks/>
          </p:cNvCxnSpPr>
          <p:nvPr/>
        </p:nvCxnSpPr>
        <p:spPr>
          <a:xfrm flipV="1">
            <a:off x="7082295" y="1504100"/>
            <a:ext cx="0" cy="1157566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3C09D0B-C959-F04D-B436-80FF9290D588}"/>
              </a:ext>
            </a:extLst>
          </p:cNvPr>
          <p:cNvCxnSpPr>
            <a:cxnSpLocks/>
          </p:cNvCxnSpPr>
          <p:nvPr/>
        </p:nvCxnSpPr>
        <p:spPr>
          <a:xfrm flipV="1">
            <a:off x="7082295" y="2644821"/>
            <a:ext cx="1284929" cy="16845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C672B7A-F925-314F-9AC9-24AD3AFDCD54}"/>
              </a:ext>
            </a:extLst>
          </p:cNvPr>
          <p:cNvCxnSpPr>
            <a:cxnSpLocks/>
          </p:cNvCxnSpPr>
          <p:nvPr/>
        </p:nvCxnSpPr>
        <p:spPr>
          <a:xfrm flipH="1">
            <a:off x="7082295" y="1504099"/>
            <a:ext cx="1246605" cy="0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09579458-F244-6647-BDDF-61E9850E01A0}"/>
              </a:ext>
            </a:extLst>
          </p:cNvPr>
          <p:cNvSpPr/>
          <p:nvPr/>
        </p:nvSpPr>
        <p:spPr>
          <a:xfrm>
            <a:off x="8142634" y="2475488"/>
            <a:ext cx="372533" cy="33866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B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1816C10-DA84-A14F-AE69-AC1378657544}"/>
              </a:ext>
            </a:extLst>
          </p:cNvPr>
          <p:cNvSpPr/>
          <p:nvPr/>
        </p:nvSpPr>
        <p:spPr>
          <a:xfrm>
            <a:off x="6896029" y="1334766"/>
            <a:ext cx="372533" cy="338666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67CD8DF-28C2-4D4C-BAF6-CF295B2A2BBE}"/>
              </a:ext>
            </a:extLst>
          </p:cNvPr>
          <p:cNvSpPr/>
          <p:nvPr/>
        </p:nvSpPr>
        <p:spPr>
          <a:xfrm>
            <a:off x="8142634" y="1334766"/>
            <a:ext cx="372533" cy="338666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748902D-D6FC-5248-81CA-C999C264F6B1}"/>
              </a:ext>
            </a:extLst>
          </p:cNvPr>
          <p:cNvCxnSpPr>
            <a:cxnSpLocks/>
          </p:cNvCxnSpPr>
          <p:nvPr/>
        </p:nvCxnSpPr>
        <p:spPr>
          <a:xfrm flipV="1">
            <a:off x="7082295" y="3802388"/>
            <a:ext cx="1284929" cy="16845"/>
          </a:xfrm>
          <a:prstGeom prst="line">
            <a:avLst/>
          </a:prstGeom>
          <a:ln w="158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B63FD171-7116-F848-8E72-5E0A79C1E262}"/>
              </a:ext>
            </a:extLst>
          </p:cNvPr>
          <p:cNvSpPr/>
          <p:nvPr/>
        </p:nvSpPr>
        <p:spPr>
          <a:xfrm>
            <a:off x="6896029" y="3649900"/>
            <a:ext cx="372533" cy="338666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A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412811A-B4E4-CA41-A40E-BA1C096BB835}"/>
              </a:ext>
            </a:extLst>
          </p:cNvPr>
          <p:cNvSpPr/>
          <p:nvPr/>
        </p:nvSpPr>
        <p:spPr>
          <a:xfrm>
            <a:off x="8142634" y="3633055"/>
            <a:ext cx="372533" cy="338666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03CB198-93C1-6641-B7EA-2467F1F117F4}"/>
              </a:ext>
            </a:extLst>
          </p:cNvPr>
          <p:cNvSpPr txBox="1"/>
          <p:nvPr/>
        </p:nvSpPr>
        <p:spPr>
          <a:xfrm>
            <a:off x="7244407" y="2695067"/>
            <a:ext cx="84739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sv-SE" sz="1800" b="1" dirty="0" err="1">
                <a:solidFill>
                  <a:srgbClr val="92D0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primary</a:t>
            </a:r>
            <a:endParaRPr lang="sv-SE" sz="1800" b="1" dirty="0">
              <a:solidFill>
                <a:srgbClr val="92D05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0588001-4453-2247-BF52-D9692505A7B0}"/>
              </a:ext>
            </a:extLst>
          </p:cNvPr>
          <p:cNvCxnSpPr/>
          <p:nvPr/>
        </p:nvCxnSpPr>
        <p:spPr>
          <a:xfrm>
            <a:off x="7268562" y="3926001"/>
            <a:ext cx="874072" cy="0"/>
          </a:xfrm>
          <a:prstGeom prst="straightConnector1">
            <a:avLst/>
          </a:prstGeom>
          <a:ln w="25400">
            <a:solidFill>
              <a:srgbClr val="92D050"/>
            </a:solidFill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Freeform 55">
            <a:extLst>
              <a:ext uri="{FF2B5EF4-FFF2-40B4-BE49-F238E27FC236}">
                <a16:creationId xmlns:a16="http://schemas.microsoft.com/office/drawing/2014/main" id="{2CE091AF-5BED-D84B-9DD4-9F0B6CC71BB8}"/>
              </a:ext>
            </a:extLst>
          </p:cNvPr>
          <p:cNvSpPr/>
          <p:nvPr/>
        </p:nvSpPr>
        <p:spPr>
          <a:xfrm>
            <a:off x="6980333" y="2843526"/>
            <a:ext cx="0" cy="795528"/>
          </a:xfrm>
          <a:custGeom>
            <a:avLst/>
            <a:gdLst>
              <a:gd name="connsiteX0" fmla="*/ 0 w 0"/>
              <a:gd name="connsiteY0" fmla="*/ 0 h 795528"/>
              <a:gd name="connsiteX1" fmla="*/ 0 w 0"/>
              <a:gd name="connsiteY1" fmla="*/ 795528 h 79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95528">
                <a:moveTo>
                  <a:pt x="0" y="0"/>
                </a:moveTo>
                <a:lnTo>
                  <a:pt x="0" y="795528"/>
                </a:lnTo>
              </a:path>
            </a:pathLst>
          </a:custGeom>
          <a:noFill/>
          <a:ln>
            <a:solidFill>
              <a:srgbClr val="FF0000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1C65785-93D4-7246-88F2-ED426962F49D}"/>
              </a:ext>
            </a:extLst>
          </p:cNvPr>
          <p:cNvCxnSpPr/>
          <p:nvPr/>
        </p:nvCxnSpPr>
        <p:spPr>
          <a:xfrm>
            <a:off x="7268561" y="2714237"/>
            <a:ext cx="874072" cy="0"/>
          </a:xfrm>
          <a:prstGeom prst="straightConnector1">
            <a:avLst/>
          </a:prstGeom>
          <a:ln w="25400">
            <a:solidFill>
              <a:srgbClr val="92D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F61F173-D596-1543-84FE-9BC4C85C1DA5}"/>
              </a:ext>
            </a:extLst>
          </p:cNvPr>
          <p:cNvSpPr txBox="1"/>
          <p:nvPr/>
        </p:nvSpPr>
        <p:spPr>
          <a:xfrm>
            <a:off x="6139632" y="2821636"/>
            <a:ext cx="919354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sv-SE" sz="1800" b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2nd </a:t>
            </a:r>
            <a:br>
              <a:rPr lang="sv-SE" sz="1800" b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sv-SE" sz="1800" b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backup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2A1FC8F-E305-D743-956E-1124808B31FA}"/>
              </a:ext>
            </a:extLst>
          </p:cNvPr>
          <p:cNvSpPr txBox="1"/>
          <p:nvPr/>
        </p:nvSpPr>
        <p:spPr>
          <a:xfrm>
            <a:off x="6060979" y="1905635"/>
            <a:ext cx="919354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sv-SE" sz="1800" b="1" dirty="0">
                <a:solidFill>
                  <a:srgbClr val="00B0F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backup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D6B88880-BFB7-CB41-AC6E-944FBB914806}"/>
              </a:ext>
            </a:extLst>
          </p:cNvPr>
          <p:cNvCxnSpPr/>
          <p:nvPr/>
        </p:nvCxnSpPr>
        <p:spPr>
          <a:xfrm>
            <a:off x="7268561" y="1362633"/>
            <a:ext cx="874072" cy="0"/>
          </a:xfrm>
          <a:prstGeom prst="straightConnector1">
            <a:avLst/>
          </a:prstGeom>
          <a:ln w="25400">
            <a:solidFill>
              <a:srgbClr val="92D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Freeform 60">
            <a:extLst>
              <a:ext uri="{FF2B5EF4-FFF2-40B4-BE49-F238E27FC236}">
                <a16:creationId xmlns:a16="http://schemas.microsoft.com/office/drawing/2014/main" id="{C57284F0-BAD8-4A41-A689-128BB33DFC0A}"/>
              </a:ext>
            </a:extLst>
          </p:cNvPr>
          <p:cNvSpPr/>
          <p:nvPr/>
        </p:nvSpPr>
        <p:spPr>
          <a:xfrm>
            <a:off x="8403800" y="2814154"/>
            <a:ext cx="0" cy="795528"/>
          </a:xfrm>
          <a:custGeom>
            <a:avLst/>
            <a:gdLst>
              <a:gd name="connsiteX0" fmla="*/ 0 w 0"/>
              <a:gd name="connsiteY0" fmla="*/ 0 h 795528"/>
              <a:gd name="connsiteX1" fmla="*/ 0 w 0"/>
              <a:gd name="connsiteY1" fmla="*/ 795528 h 79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95528">
                <a:moveTo>
                  <a:pt x="0" y="0"/>
                </a:moveTo>
                <a:lnTo>
                  <a:pt x="0" y="795528"/>
                </a:lnTo>
              </a:path>
            </a:pathLst>
          </a:custGeom>
          <a:noFill/>
          <a:ln>
            <a:solidFill>
              <a:srgbClr val="92D050"/>
            </a:solidFill>
            <a:headEnd type="arrow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E85D6DFC-4DE9-A34A-9B1A-4CD7CE0F0277}"/>
              </a:ext>
            </a:extLst>
          </p:cNvPr>
          <p:cNvSpPr/>
          <p:nvPr/>
        </p:nvSpPr>
        <p:spPr>
          <a:xfrm>
            <a:off x="8406899" y="1673432"/>
            <a:ext cx="0" cy="795528"/>
          </a:xfrm>
          <a:custGeom>
            <a:avLst/>
            <a:gdLst>
              <a:gd name="connsiteX0" fmla="*/ 0 w 0"/>
              <a:gd name="connsiteY0" fmla="*/ 0 h 795528"/>
              <a:gd name="connsiteX1" fmla="*/ 0 w 0"/>
              <a:gd name="connsiteY1" fmla="*/ 795528 h 79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95528">
                <a:moveTo>
                  <a:pt x="0" y="0"/>
                </a:moveTo>
                <a:lnTo>
                  <a:pt x="0" y="795528"/>
                </a:lnTo>
              </a:path>
            </a:pathLst>
          </a:custGeom>
          <a:noFill/>
          <a:ln>
            <a:solidFill>
              <a:srgbClr val="92D050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94D7A7E-18E3-464C-8655-3B3103C8CC70}"/>
              </a:ext>
            </a:extLst>
          </p:cNvPr>
          <p:cNvSpPr txBox="1"/>
          <p:nvPr/>
        </p:nvSpPr>
        <p:spPr>
          <a:xfrm>
            <a:off x="1861381" y="1000210"/>
            <a:ext cx="2796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match/actions (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e.g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., at </a:t>
            </a:r>
            <a:r>
              <a:rPr lang="sv-SE" sz="2000" b="1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E523F19E-3C21-9B4B-825E-D49144B0857C}"/>
              </a:ext>
            </a:extLst>
          </p:cNvPr>
          <p:cNvSpPr/>
          <p:nvPr/>
        </p:nvSpPr>
        <p:spPr>
          <a:xfrm>
            <a:off x="2302869" y="1411031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81CFC61B-42C3-454A-99AF-F1EED84F74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183959" y="1347184"/>
            <a:ext cx="906293" cy="790542"/>
          </a:xfrm>
          <a:prstGeom prst="rect">
            <a:avLst/>
          </a:prstGeom>
        </p:spPr>
      </p:pic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E229258D-7ABB-8042-B88E-DF64B3355F0C}"/>
              </a:ext>
            </a:extLst>
          </p:cNvPr>
          <p:cNvSpPr/>
          <p:nvPr/>
        </p:nvSpPr>
        <p:spPr>
          <a:xfrm>
            <a:off x="2380589" y="1473525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33" name="Picture 132">
            <a:extLst>
              <a:ext uri="{FF2B5EF4-FFF2-40B4-BE49-F238E27FC236}">
                <a16:creationId xmlns:a16="http://schemas.microsoft.com/office/drawing/2014/main" id="{5F4D9C1C-ADFC-4645-BCE6-2C2274BE02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249856" y="1401796"/>
            <a:ext cx="906293" cy="790542"/>
          </a:xfrm>
          <a:prstGeom prst="rect">
            <a:avLst/>
          </a:prstGeom>
        </p:spPr>
      </p:pic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1C316C17-503D-004F-B939-ABD549CB8CAF}"/>
              </a:ext>
            </a:extLst>
          </p:cNvPr>
          <p:cNvSpPr/>
          <p:nvPr/>
        </p:nvSpPr>
        <p:spPr>
          <a:xfrm>
            <a:off x="2448226" y="1526613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5" name="Content Placeholder 2">
            <a:extLst>
              <a:ext uri="{FF2B5EF4-FFF2-40B4-BE49-F238E27FC236}">
                <a16:creationId xmlns:a16="http://schemas.microsoft.com/office/drawing/2014/main" id="{D545B40A-1AE7-0049-AAFB-1ED45EB8377F}"/>
              </a:ext>
            </a:extLst>
          </p:cNvPr>
          <p:cNvSpPr txBox="1">
            <a:spLocks/>
          </p:cNvSpPr>
          <p:nvPr/>
        </p:nvSpPr>
        <p:spPr>
          <a:xfrm>
            <a:off x="1060463" y="3683301"/>
            <a:ext cx="7832712" cy="12041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FRR entails solving two orthogonal problems:</a:t>
            </a:r>
          </a:p>
          <a:p>
            <a:pPr marL="241200" indent="-241200">
              <a:buFont typeface="+mj-lt"/>
              <a:buAutoNum type="arabicPeriod"/>
            </a:pPr>
            <a:r>
              <a:rPr lang="en-US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control-plane: compute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network-wide</a:t>
            </a:r>
            <a:r>
              <a:rPr lang="en-US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primary/backup forwarding rules</a:t>
            </a:r>
          </a:p>
        </p:txBody>
      </p:sp>
      <p:pic>
        <p:nvPicPr>
          <p:cNvPr id="136" name="Picture 135">
            <a:extLst>
              <a:ext uri="{FF2B5EF4-FFF2-40B4-BE49-F238E27FC236}">
                <a16:creationId xmlns:a16="http://schemas.microsoft.com/office/drawing/2014/main" id="{9FFD2CF6-EB0D-E741-9B96-9EEF2A9F43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b="15311"/>
          <a:stretch/>
        </p:blipFill>
        <p:spPr>
          <a:xfrm flipH="1">
            <a:off x="76241" y="1545903"/>
            <a:ext cx="1631038" cy="1381317"/>
          </a:xfrm>
          <a:prstGeom prst="rect">
            <a:avLst/>
          </a:prstGeom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4B21BBB4-E528-CF4C-AB90-11E7CB6A02EC}"/>
              </a:ext>
            </a:extLst>
          </p:cNvPr>
          <p:cNvSpPr txBox="1"/>
          <p:nvPr/>
        </p:nvSpPr>
        <p:spPr>
          <a:xfrm>
            <a:off x="-232745" y="2911704"/>
            <a:ext cx="2161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control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plane</a:t>
            </a:r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F7AA7686-6BA1-7A42-82CD-2BE60436D29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605" t="17509" r="35999" b="32107"/>
          <a:stretch/>
        </p:blipFill>
        <p:spPr>
          <a:xfrm>
            <a:off x="1628268" y="1908851"/>
            <a:ext cx="452206" cy="775211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E151A59E-9DDA-4F40-BF95-CFD5F5672B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317493" y="1454884"/>
            <a:ext cx="906293" cy="790542"/>
          </a:xfrm>
          <a:prstGeom prst="rect">
            <a:avLst/>
          </a:prstGeom>
        </p:spPr>
      </p:pic>
      <p:sp>
        <p:nvSpPr>
          <p:cNvPr id="140" name="TextBox 139">
            <a:extLst>
              <a:ext uri="{FF2B5EF4-FFF2-40B4-BE49-F238E27FC236}">
                <a16:creationId xmlns:a16="http://schemas.microsoft.com/office/drawing/2014/main" id="{6EF361E7-35E8-D546-9422-2DFA51232F78}"/>
              </a:ext>
            </a:extLst>
          </p:cNvPr>
          <p:cNvSpPr txBox="1"/>
          <p:nvPr/>
        </p:nvSpPr>
        <p:spPr>
          <a:xfrm>
            <a:off x="2060922" y="2402666"/>
            <a:ext cx="2511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FRR actions (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e.g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., at </a:t>
            </a:r>
            <a:r>
              <a:rPr lang="sv-SE" sz="2000" b="1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0E5B06D7-306F-4543-AD88-09E01A5DE1B0}"/>
              </a:ext>
            </a:extLst>
          </p:cNvPr>
          <p:cNvSpPr txBox="1"/>
          <p:nvPr/>
        </p:nvSpPr>
        <p:spPr>
          <a:xfrm>
            <a:off x="1611033" y="1404688"/>
            <a:ext cx="471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36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sp>
        <p:nvSpPr>
          <p:cNvPr id="148" name="Rounded Rectangle 147">
            <a:extLst>
              <a:ext uri="{FF2B5EF4-FFF2-40B4-BE49-F238E27FC236}">
                <a16:creationId xmlns:a16="http://schemas.microsoft.com/office/drawing/2014/main" id="{F0A19389-6037-B145-AFEF-CCF50950D2A1}"/>
              </a:ext>
            </a:extLst>
          </p:cNvPr>
          <p:cNvSpPr/>
          <p:nvPr/>
        </p:nvSpPr>
        <p:spPr>
          <a:xfrm>
            <a:off x="2297669" y="2775266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F7C7E784-84E7-7F47-81AC-3C8C19C1FC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178759" y="2711419"/>
            <a:ext cx="906293" cy="790542"/>
          </a:xfrm>
          <a:prstGeom prst="rect">
            <a:avLst/>
          </a:prstGeom>
        </p:spPr>
      </p:pic>
      <p:sp>
        <p:nvSpPr>
          <p:cNvPr id="150" name="Rounded Rectangle 149">
            <a:extLst>
              <a:ext uri="{FF2B5EF4-FFF2-40B4-BE49-F238E27FC236}">
                <a16:creationId xmlns:a16="http://schemas.microsoft.com/office/drawing/2014/main" id="{C8FCE52B-950B-ED44-B6BF-5215070107C1}"/>
              </a:ext>
            </a:extLst>
          </p:cNvPr>
          <p:cNvSpPr/>
          <p:nvPr/>
        </p:nvSpPr>
        <p:spPr>
          <a:xfrm>
            <a:off x="2375389" y="2837760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51" name="Picture 150">
            <a:extLst>
              <a:ext uri="{FF2B5EF4-FFF2-40B4-BE49-F238E27FC236}">
                <a16:creationId xmlns:a16="http://schemas.microsoft.com/office/drawing/2014/main" id="{98035323-7BBC-BA41-A7D0-88E929E6E1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244656" y="2766031"/>
            <a:ext cx="906293" cy="790542"/>
          </a:xfrm>
          <a:prstGeom prst="rect">
            <a:avLst/>
          </a:prstGeom>
        </p:spPr>
      </p:pic>
      <p:sp>
        <p:nvSpPr>
          <p:cNvPr id="152" name="Rounded Rectangle 151">
            <a:extLst>
              <a:ext uri="{FF2B5EF4-FFF2-40B4-BE49-F238E27FC236}">
                <a16:creationId xmlns:a16="http://schemas.microsoft.com/office/drawing/2014/main" id="{E1F3B433-3FA1-1D44-B523-6463428F609C}"/>
              </a:ext>
            </a:extLst>
          </p:cNvPr>
          <p:cNvSpPr/>
          <p:nvPr/>
        </p:nvSpPr>
        <p:spPr>
          <a:xfrm>
            <a:off x="2443026" y="2890848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53" name="Picture 152">
            <a:extLst>
              <a:ext uri="{FF2B5EF4-FFF2-40B4-BE49-F238E27FC236}">
                <a16:creationId xmlns:a16="http://schemas.microsoft.com/office/drawing/2014/main" id="{B6ACC333-FF06-4F43-96DC-9CAB2BCB81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312293" y="2819119"/>
            <a:ext cx="906293" cy="790542"/>
          </a:xfrm>
          <a:prstGeom prst="rect">
            <a:avLst/>
          </a:prstGeom>
        </p:spPr>
      </p:pic>
      <p:sp>
        <p:nvSpPr>
          <p:cNvPr id="154" name="TextBox 153">
            <a:extLst>
              <a:ext uri="{FF2B5EF4-FFF2-40B4-BE49-F238E27FC236}">
                <a16:creationId xmlns:a16="http://schemas.microsoft.com/office/drawing/2014/main" id="{B706E1F2-C450-6941-A440-3F48155AB004}"/>
              </a:ext>
            </a:extLst>
          </p:cNvPr>
          <p:cNvSpPr txBox="1"/>
          <p:nvPr/>
        </p:nvSpPr>
        <p:spPr>
          <a:xfrm>
            <a:off x="3250661" y="2808621"/>
            <a:ext cx="2688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FRR</a:t>
            </a:r>
            <a:r>
              <a:rPr lang="sv-SE" sz="2000" b="1" baseline="-25000" dirty="0">
                <a:latin typeface="Calibri Light" panose="020F0302020204030204" pitchFamily="34" charset="0"/>
                <a:cs typeface="Calibri Light" panose="020F0302020204030204" pitchFamily="34" charset="0"/>
              </a:rPr>
              <a:t>1 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&gt;&gt; 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fwd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A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429484CE-A22D-5C48-826B-6FDEC4EE98A5}"/>
              </a:ext>
            </a:extLst>
          </p:cNvPr>
          <p:cNvSpPr txBox="1"/>
          <p:nvPr/>
        </p:nvSpPr>
        <p:spPr>
          <a:xfrm>
            <a:off x="3250661" y="3157974"/>
            <a:ext cx="2688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FRR</a:t>
            </a:r>
            <a:r>
              <a:rPr lang="sv-SE" sz="2000" b="1" baseline="-25000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  <a:r>
              <a:rPr lang="sv-SE" sz="2000" b="1" baseline="-250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&gt;&gt; 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fwd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2000" b="1" dirty="0">
                <a:solidFill>
                  <a:srgbClr val="92D0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2000" b="1" dirty="0">
                <a:solidFill>
                  <a:srgbClr val="00B0F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2000" b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6AF99CF-AA6A-FE4F-8D35-283C7243CE4A}"/>
              </a:ext>
            </a:extLst>
          </p:cNvPr>
          <p:cNvSpPr/>
          <p:nvPr/>
        </p:nvSpPr>
        <p:spPr>
          <a:xfrm>
            <a:off x="6896029" y="2492333"/>
            <a:ext cx="372533" cy="338666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91950426-8582-B046-8331-58F5AD8A83EE}"/>
              </a:ext>
            </a:extLst>
          </p:cNvPr>
          <p:cNvSpPr txBox="1"/>
          <p:nvPr/>
        </p:nvSpPr>
        <p:spPr>
          <a:xfrm>
            <a:off x="3220614" y="1436057"/>
            <a:ext cx="29482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dst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= A &gt;&gt; FRR</a:t>
            </a:r>
            <a:r>
              <a:rPr lang="sv-SE" sz="2000" b="1" baseline="-25000" dirty="0"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712F4DD-558D-B042-B18B-360461099AF3}"/>
              </a:ext>
            </a:extLst>
          </p:cNvPr>
          <p:cNvSpPr txBox="1"/>
          <p:nvPr/>
        </p:nvSpPr>
        <p:spPr>
          <a:xfrm>
            <a:off x="3228244" y="1765685"/>
            <a:ext cx="2551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dst</a:t>
            </a:r>
            <a:r>
              <a:rPr lang="sv-SE" sz="2000" b="1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= </a:t>
            </a:r>
            <a:r>
              <a:rPr lang="sv-SE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&gt;&gt; </a:t>
            </a:r>
            <a:r>
              <a:rPr lang="sv-SE" sz="2000" b="1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FRR</a:t>
            </a:r>
            <a:r>
              <a:rPr lang="sv-SE" sz="2000" b="1" baseline="-25000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422198A-DA0F-BE42-86A3-5FC484C01C7E}"/>
              </a:ext>
            </a:extLst>
          </p:cNvPr>
          <p:cNvCxnSpPr>
            <a:cxnSpLocks/>
          </p:cNvCxnSpPr>
          <p:nvPr/>
        </p:nvCxnSpPr>
        <p:spPr>
          <a:xfrm flipV="1">
            <a:off x="7007346" y="1665937"/>
            <a:ext cx="0" cy="818901"/>
          </a:xfrm>
          <a:prstGeom prst="straightConnector1">
            <a:avLst/>
          </a:prstGeom>
          <a:ln w="25400">
            <a:solidFill>
              <a:srgbClr val="00B0F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CBABCE3C-C967-7D42-B1EA-153A9D3C65DB}"/>
              </a:ext>
            </a:extLst>
          </p:cNvPr>
          <p:cNvSpPr txBox="1"/>
          <p:nvPr/>
        </p:nvSpPr>
        <p:spPr>
          <a:xfrm>
            <a:off x="4711989" y="2807584"/>
            <a:ext cx="331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B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0C81D4A-0351-8741-BF25-56232DAC2829}"/>
              </a:ext>
            </a:extLst>
          </p:cNvPr>
          <p:cNvSpPr txBox="1"/>
          <p:nvPr/>
        </p:nvSpPr>
        <p:spPr>
          <a:xfrm>
            <a:off x="4918129" y="2805169"/>
            <a:ext cx="331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C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DDA119C-2E5C-C045-B5B5-7B3AA77583A2}"/>
              </a:ext>
            </a:extLst>
          </p:cNvPr>
          <p:cNvSpPr/>
          <p:nvPr/>
        </p:nvSpPr>
        <p:spPr>
          <a:xfrm>
            <a:off x="3137745" y="1666240"/>
            <a:ext cx="1895883" cy="6101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183D223-6164-BA4E-AE2B-6533F0A5C1A3}"/>
              </a:ext>
            </a:extLst>
          </p:cNvPr>
          <p:cNvSpPr/>
          <p:nvPr/>
        </p:nvSpPr>
        <p:spPr>
          <a:xfrm>
            <a:off x="3299211" y="3049782"/>
            <a:ext cx="1895883" cy="6101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657093D1-2A5F-664A-B509-43FC493FD45A}"/>
              </a:ext>
            </a:extLst>
          </p:cNvPr>
          <p:cNvSpPr/>
          <p:nvPr/>
        </p:nvSpPr>
        <p:spPr>
          <a:xfrm rot="7981146">
            <a:off x="8467996" y="2104345"/>
            <a:ext cx="633501" cy="437662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1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</p:cBhvr>
                                      <p:by x="10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64"/>
                                        </p:tgtEl>
                                      </p:cBhvr>
                                      <p:by x="10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6" grpId="0" animBg="1"/>
      <p:bldP spid="58" grpId="0"/>
      <p:bldP spid="59" grpId="0"/>
      <p:bldP spid="61" grpId="0" animBg="1"/>
      <p:bldP spid="62" grpId="0" animBg="1"/>
      <p:bldP spid="155" grpId="0"/>
      <p:bldP spid="63" grpId="0" animBg="1"/>
      <p:bldP spid="63" grpId="1" animBg="1"/>
      <p:bldP spid="64" grpId="0" animBg="1"/>
      <p:bldP spid="64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8B94F1-1438-AF40-AA31-638F3E72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348D-F2D3-AB47-AE2A-1D59B1E58D64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6058E8E-9F07-994B-B745-5D13FCCA9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Reroute (FRR):</a:t>
            </a:r>
            <a:br>
              <a:rPr lang="en-US" dirty="0"/>
            </a:br>
            <a:r>
              <a:rPr lang="en-US" dirty="0"/>
              <a:t>pre-computing failover paths</a:t>
            </a:r>
          </a:p>
        </p:txBody>
      </p:sp>
      <p:pic>
        <p:nvPicPr>
          <p:cNvPr id="118" name="Picture 117">
            <a:extLst>
              <a:ext uri="{FF2B5EF4-FFF2-40B4-BE49-F238E27FC236}">
                <a16:creationId xmlns:a16="http://schemas.microsoft.com/office/drawing/2014/main" id="{75D364CA-B88D-A945-96D8-07ED937A27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605" t="17509" r="35999" b="32107"/>
          <a:stretch/>
        </p:blipFill>
        <p:spPr>
          <a:xfrm>
            <a:off x="5451708" y="1908851"/>
            <a:ext cx="452206" cy="775211"/>
          </a:xfrm>
          <a:prstGeom prst="rect">
            <a:avLst/>
          </a:prstGeom>
        </p:spPr>
      </p:pic>
      <p:sp>
        <p:nvSpPr>
          <p:cNvPr id="124" name="TextBox 123">
            <a:extLst>
              <a:ext uri="{FF2B5EF4-FFF2-40B4-BE49-F238E27FC236}">
                <a16:creationId xmlns:a16="http://schemas.microsoft.com/office/drawing/2014/main" id="{AD18C668-116A-9B40-BF65-FA87B600830A}"/>
              </a:ext>
            </a:extLst>
          </p:cNvPr>
          <p:cNvSpPr txBox="1"/>
          <p:nvPr/>
        </p:nvSpPr>
        <p:spPr>
          <a:xfrm>
            <a:off x="5457968" y="1404688"/>
            <a:ext cx="471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36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94D7A7E-18E3-464C-8655-3B3103C8CC70}"/>
              </a:ext>
            </a:extLst>
          </p:cNvPr>
          <p:cNvSpPr txBox="1"/>
          <p:nvPr/>
        </p:nvSpPr>
        <p:spPr>
          <a:xfrm>
            <a:off x="1861381" y="1000210"/>
            <a:ext cx="2796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match/actions (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e.g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., at </a:t>
            </a:r>
            <a:r>
              <a:rPr lang="sv-SE" sz="2000" b="1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E523F19E-3C21-9B4B-825E-D49144B0857C}"/>
              </a:ext>
            </a:extLst>
          </p:cNvPr>
          <p:cNvSpPr/>
          <p:nvPr/>
        </p:nvSpPr>
        <p:spPr>
          <a:xfrm>
            <a:off x="2302869" y="1411031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81CFC61B-42C3-454A-99AF-F1EED84F74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183959" y="1347184"/>
            <a:ext cx="906293" cy="790542"/>
          </a:xfrm>
          <a:prstGeom prst="rect">
            <a:avLst/>
          </a:prstGeom>
        </p:spPr>
      </p:pic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E229258D-7ABB-8042-B88E-DF64B3355F0C}"/>
              </a:ext>
            </a:extLst>
          </p:cNvPr>
          <p:cNvSpPr/>
          <p:nvPr/>
        </p:nvSpPr>
        <p:spPr>
          <a:xfrm>
            <a:off x="2380589" y="1473525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33" name="Picture 132">
            <a:extLst>
              <a:ext uri="{FF2B5EF4-FFF2-40B4-BE49-F238E27FC236}">
                <a16:creationId xmlns:a16="http://schemas.microsoft.com/office/drawing/2014/main" id="{5F4D9C1C-ADFC-4645-BCE6-2C2274BE02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249856" y="1401796"/>
            <a:ext cx="906293" cy="790542"/>
          </a:xfrm>
          <a:prstGeom prst="rect">
            <a:avLst/>
          </a:prstGeom>
        </p:spPr>
      </p:pic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1C316C17-503D-004F-B939-ABD549CB8CAF}"/>
              </a:ext>
            </a:extLst>
          </p:cNvPr>
          <p:cNvSpPr/>
          <p:nvPr/>
        </p:nvSpPr>
        <p:spPr>
          <a:xfrm>
            <a:off x="2448226" y="1526613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5" name="Content Placeholder 2">
            <a:extLst>
              <a:ext uri="{FF2B5EF4-FFF2-40B4-BE49-F238E27FC236}">
                <a16:creationId xmlns:a16="http://schemas.microsoft.com/office/drawing/2014/main" id="{D545B40A-1AE7-0049-AAFB-1ED45EB8377F}"/>
              </a:ext>
            </a:extLst>
          </p:cNvPr>
          <p:cNvSpPr txBox="1">
            <a:spLocks/>
          </p:cNvSpPr>
          <p:nvPr/>
        </p:nvSpPr>
        <p:spPr>
          <a:xfrm>
            <a:off x="1060463" y="3683301"/>
            <a:ext cx="7923306" cy="12041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FRR entails solving two orthogonal problems:</a:t>
            </a:r>
          </a:p>
          <a:p>
            <a:pPr marL="241200" indent="-241200">
              <a:buFont typeface="+mj-lt"/>
              <a:buAutoNum type="arabicPeriod"/>
            </a:pPr>
            <a:r>
              <a:rPr lang="en-US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control-plane: compute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network-wide</a:t>
            </a:r>
            <a:r>
              <a:rPr lang="en-US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primary/backup forwarding rules</a:t>
            </a:r>
          </a:p>
          <a:p>
            <a:pPr marL="241200" indent="-241200">
              <a:buFont typeface="+mj-lt"/>
              <a:buAutoNum type="arabicPeriod"/>
            </a:pPr>
            <a:r>
              <a:rPr lang="en-US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data-plane: support conditional forwarding in each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switch</a:t>
            </a:r>
          </a:p>
        </p:txBody>
      </p:sp>
      <p:pic>
        <p:nvPicPr>
          <p:cNvPr id="136" name="Picture 135">
            <a:extLst>
              <a:ext uri="{FF2B5EF4-FFF2-40B4-BE49-F238E27FC236}">
                <a16:creationId xmlns:a16="http://schemas.microsoft.com/office/drawing/2014/main" id="{9FFD2CF6-EB0D-E741-9B96-9EEF2A9F43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b="15311"/>
          <a:stretch/>
        </p:blipFill>
        <p:spPr>
          <a:xfrm flipH="1">
            <a:off x="76241" y="1545903"/>
            <a:ext cx="1631038" cy="1381317"/>
          </a:xfrm>
          <a:prstGeom prst="rect">
            <a:avLst/>
          </a:prstGeom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4B21BBB4-E528-CF4C-AB90-11E7CB6A02EC}"/>
              </a:ext>
            </a:extLst>
          </p:cNvPr>
          <p:cNvSpPr txBox="1"/>
          <p:nvPr/>
        </p:nvSpPr>
        <p:spPr>
          <a:xfrm>
            <a:off x="-232745" y="2911704"/>
            <a:ext cx="2161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control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plane</a:t>
            </a:r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F7AA7686-6BA1-7A42-82CD-2BE60436D2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605" t="17509" r="35999" b="32107"/>
          <a:stretch/>
        </p:blipFill>
        <p:spPr>
          <a:xfrm>
            <a:off x="1628268" y="1908851"/>
            <a:ext cx="452206" cy="775211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E151A59E-9DDA-4F40-BF95-CFD5F5672B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317493" y="1454884"/>
            <a:ext cx="906293" cy="790542"/>
          </a:xfrm>
          <a:prstGeom prst="rect">
            <a:avLst/>
          </a:prstGeom>
        </p:spPr>
      </p:pic>
      <p:sp>
        <p:nvSpPr>
          <p:cNvPr id="140" name="TextBox 139">
            <a:extLst>
              <a:ext uri="{FF2B5EF4-FFF2-40B4-BE49-F238E27FC236}">
                <a16:creationId xmlns:a16="http://schemas.microsoft.com/office/drawing/2014/main" id="{6EF361E7-35E8-D546-9422-2DFA51232F78}"/>
              </a:ext>
            </a:extLst>
          </p:cNvPr>
          <p:cNvSpPr txBox="1"/>
          <p:nvPr/>
        </p:nvSpPr>
        <p:spPr>
          <a:xfrm>
            <a:off x="2060922" y="2402666"/>
            <a:ext cx="2511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FRR actions (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e.g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., at </a:t>
            </a:r>
            <a:r>
              <a:rPr lang="sv-SE" sz="2000" b="1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0E5B06D7-306F-4543-AD88-09E01A5DE1B0}"/>
              </a:ext>
            </a:extLst>
          </p:cNvPr>
          <p:cNvSpPr txBox="1"/>
          <p:nvPr/>
        </p:nvSpPr>
        <p:spPr>
          <a:xfrm>
            <a:off x="1611033" y="1404688"/>
            <a:ext cx="471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36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sp>
        <p:nvSpPr>
          <p:cNvPr id="148" name="Rounded Rectangle 147">
            <a:extLst>
              <a:ext uri="{FF2B5EF4-FFF2-40B4-BE49-F238E27FC236}">
                <a16:creationId xmlns:a16="http://schemas.microsoft.com/office/drawing/2014/main" id="{F0A19389-6037-B145-AFEF-CCF50950D2A1}"/>
              </a:ext>
            </a:extLst>
          </p:cNvPr>
          <p:cNvSpPr/>
          <p:nvPr/>
        </p:nvSpPr>
        <p:spPr>
          <a:xfrm>
            <a:off x="2297669" y="2775266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F7C7E784-84E7-7F47-81AC-3C8C19C1FCE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178759" y="2711419"/>
            <a:ext cx="906293" cy="790542"/>
          </a:xfrm>
          <a:prstGeom prst="rect">
            <a:avLst/>
          </a:prstGeom>
        </p:spPr>
      </p:pic>
      <p:sp>
        <p:nvSpPr>
          <p:cNvPr id="150" name="Rounded Rectangle 149">
            <a:extLst>
              <a:ext uri="{FF2B5EF4-FFF2-40B4-BE49-F238E27FC236}">
                <a16:creationId xmlns:a16="http://schemas.microsoft.com/office/drawing/2014/main" id="{C8FCE52B-950B-ED44-B6BF-5215070107C1}"/>
              </a:ext>
            </a:extLst>
          </p:cNvPr>
          <p:cNvSpPr/>
          <p:nvPr/>
        </p:nvSpPr>
        <p:spPr>
          <a:xfrm>
            <a:off x="2375389" y="2837760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51" name="Picture 150">
            <a:extLst>
              <a:ext uri="{FF2B5EF4-FFF2-40B4-BE49-F238E27FC236}">
                <a16:creationId xmlns:a16="http://schemas.microsoft.com/office/drawing/2014/main" id="{98035323-7BBC-BA41-A7D0-88E929E6E1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244656" y="2766031"/>
            <a:ext cx="906293" cy="790542"/>
          </a:xfrm>
          <a:prstGeom prst="rect">
            <a:avLst/>
          </a:prstGeom>
        </p:spPr>
      </p:pic>
      <p:sp>
        <p:nvSpPr>
          <p:cNvPr id="152" name="Rounded Rectangle 151">
            <a:extLst>
              <a:ext uri="{FF2B5EF4-FFF2-40B4-BE49-F238E27FC236}">
                <a16:creationId xmlns:a16="http://schemas.microsoft.com/office/drawing/2014/main" id="{E1F3B433-3FA1-1D44-B523-6463428F609C}"/>
              </a:ext>
            </a:extLst>
          </p:cNvPr>
          <p:cNvSpPr/>
          <p:nvPr/>
        </p:nvSpPr>
        <p:spPr>
          <a:xfrm>
            <a:off x="2443026" y="2890848"/>
            <a:ext cx="640326" cy="61408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53" name="Picture 152">
            <a:extLst>
              <a:ext uri="{FF2B5EF4-FFF2-40B4-BE49-F238E27FC236}">
                <a16:creationId xmlns:a16="http://schemas.microsoft.com/office/drawing/2014/main" id="{B6ACC333-FF06-4F43-96DC-9CAB2BCB81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2773"/>
          <a:stretch/>
        </p:blipFill>
        <p:spPr>
          <a:xfrm>
            <a:off x="2312293" y="2819119"/>
            <a:ext cx="906293" cy="790542"/>
          </a:xfrm>
          <a:prstGeom prst="rect">
            <a:avLst/>
          </a:prstGeom>
        </p:spPr>
      </p:pic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26CDEA5-F721-CB48-921E-D6B4A018A029}"/>
              </a:ext>
            </a:extLst>
          </p:cNvPr>
          <p:cNvCxnSpPr>
            <a:cxnSpLocks/>
          </p:cNvCxnSpPr>
          <p:nvPr/>
        </p:nvCxnSpPr>
        <p:spPr>
          <a:xfrm flipV="1">
            <a:off x="8311963" y="2661667"/>
            <a:ext cx="0" cy="1157566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4750B10-E9FF-3445-A72E-87FFFF815338}"/>
              </a:ext>
            </a:extLst>
          </p:cNvPr>
          <p:cNvCxnSpPr>
            <a:cxnSpLocks/>
          </p:cNvCxnSpPr>
          <p:nvPr/>
        </p:nvCxnSpPr>
        <p:spPr>
          <a:xfrm flipV="1">
            <a:off x="7065358" y="2661667"/>
            <a:ext cx="0" cy="1157566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0B02A108-E982-914E-8B79-167FB3A48222}"/>
              </a:ext>
            </a:extLst>
          </p:cNvPr>
          <p:cNvCxnSpPr>
            <a:cxnSpLocks/>
          </p:cNvCxnSpPr>
          <p:nvPr/>
        </p:nvCxnSpPr>
        <p:spPr>
          <a:xfrm flipV="1">
            <a:off x="8328900" y="1504100"/>
            <a:ext cx="0" cy="1157566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8DC2D2CD-E535-1644-9057-4B1AD55D2742}"/>
              </a:ext>
            </a:extLst>
          </p:cNvPr>
          <p:cNvCxnSpPr>
            <a:cxnSpLocks/>
          </p:cNvCxnSpPr>
          <p:nvPr/>
        </p:nvCxnSpPr>
        <p:spPr>
          <a:xfrm flipV="1">
            <a:off x="7082295" y="1504100"/>
            <a:ext cx="0" cy="1157566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07875F58-893F-324F-A942-75A008D28221}"/>
              </a:ext>
            </a:extLst>
          </p:cNvPr>
          <p:cNvCxnSpPr>
            <a:cxnSpLocks/>
          </p:cNvCxnSpPr>
          <p:nvPr/>
        </p:nvCxnSpPr>
        <p:spPr>
          <a:xfrm flipV="1">
            <a:off x="7082295" y="2644821"/>
            <a:ext cx="1284929" cy="16845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B182E0D-42B3-D040-8654-0DB52A290315}"/>
              </a:ext>
            </a:extLst>
          </p:cNvPr>
          <p:cNvCxnSpPr>
            <a:cxnSpLocks/>
          </p:cNvCxnSpPr>
          <p:nvPr/>
        </p:nvCxnSpPr>
        <p:spPr>
          <a:xfrm flipH="1">
            <a:off x="7082295" y="1504099"/>
            <a:ext cx="1246605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Oval 91">
            <a:extLst>
              <a:ext uri="{FF2B5EF4-FFF2-40B4-BE49-F238E27FC236}">
                <a16:creationId xmlns:a16="http://schemas.microsoft.com/office/drawing/2014/main" id="{FF3FB254-2D03-3647-8A2E-7B378CDAF891}"/>
              </a:ext>
            </a:extLst>
          </p:cNvPr>
          <p:cNvSpPr/>
          <p:nvPr/>
        </p:nvSpPr>
        <p:spPr>
          <a:xfrm>
            <a:off x="8142634" y="2475488"/>
            <a:ext cx="372533" cy="33866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B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3B48FE0-D14C-3F4F-A69E-9F383E2147C0}"/>
              </a:ext>
            </a:extLst>
          </p:cNvPr>
          <p:cNvSpPr/>
          <p:nvPr/>
        </p:nvSpPr>
        <p:spPr>
          <a:xfrm>
            <a:off x="6896029" y="1334766"/>
            <a:ext cx="372533" cy="33866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6FA08C47-121F-8C46-BC7A-5EE08401DD10}"/>
              </a:ext>
            </a:extLst>
          </p:cNvPr>
          <p:cNvSpPr/>
          <p:nvPr/>
        </p:nvSpPr>
        <p:spPr>
          <a:xfrm>
            <a:off x="8142634" y="1334766"/>
            <a:ext cx="372533" cy="33866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60F0DC3-D4CB-704C-8EA1-E0622E6CA13B}"/>
              </a:ext>
            </a:extLst>
          </p:cNvPr>
          <p:cNvCxnSpPr>
            <a:cxnSpLocks/>
          </p:cNvCxnSpPr>
          <p:nvPr/>
        </p:nvCxnSpPr>
        <p:spPr>
          <a:xfrm flipV="1">
            <a:off x="7082295" y="3802388"/>
            <a:ext cx="1284929" cy="16845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>
            <a:extLst>
              <a:ext uri="{FF2B5EF4-FFF2-40B4-BE49-F238E27FC236}">
                <a16:creationId xmlns:a16="http://schemas.microsoft.com/office/drawing/2014/main" id="{505A3C1F-A7A2-144D-BDB8-E5FC940162A0}"/>
              </a:ext>
            </a:extLst>
          </p:cNvPr>
          <p:cNvSpPr/>
          <p:nvPr/>
        </p:nvSpPr>
        <p:spPr>
          <a:xfrm>
            <a:off x="6896029" y="3649900"/>
            <a:ext cx="372533" cy="33866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A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5EDD19C4-5EA1-8246-84F8-E87FF84771D3}"/>
              </a:ext>
            </a:extLst>
          </p:cNvPr>
          <p:cNvSpPr/>
          <p:nvPr/>
        </p:nvSpPr>
        <p:spPr>
          <a:xfrm>
            <a:off x="8142634" y="3633055"/>
            <a:ext cx="372533" cy="33866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2EC81EE-F382-454A-AAD2-7FED9A127FEF}"/>
              </a:ext>
            </a:extLst>
          </p:cNvPr>
          <p:cNvSpPr txBox="1"/>
          <p:nvPr/>
        </p:nvSpPr>
        <p:spPr>
          <a:xfrm>
            <a:off x="7244407" y="2695067"/>
            <a:ext cx="84739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sv-SE" sz="1800" b="1" dirty="0" err="1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primary</a:t>
            </a:r>
            <a:endParaRPr lang="sv-SE" sz="1800" b="1" dirty="0">
              <a:solidFill>
                <a:schemeClr val="bg1">
                  <a:lumMod val="9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AED0C803-4C82-1B42-91D6-C08464DC7EC1}"/>
              </a:ext>
            </a:extLst>
          </p:cNvPr>
          <p:cNvCxnSpPr/>
          <p:nvPr/>
        </p:nvCxnSpPr>
        <p:spPr>
          <a:xfrm>
            <a:off x="7268562" y="3926001"/>
            <a:ext cx="874072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headEnd type="non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Freeform 99">
            <a:extLst>
              <a:ext uri="{FF2B5EF4-FFF2-40B4-BE49-F238E27FC236}">
                <a16:creationId xmlns:a16="http://schemas.microsoft.com/office/drawing/2014/main" id="{2766303D-2E9B-BB4E-996D-9E2BDAC967CF}"/>
              </a:ext>
            </a:extLst>
          </p:cNvPr>
          <p:cNvSpPr/>
          <p:nvPr/>
        </p:nvSpPr>
        <p:spPr>
          <a:xfrm>
            <a:off x="6980333" y="2843526"/>
            <a:ext cx="0" cy="795528"/>
          </a:xfrm>
          <a:custGeom>
            <a:avLst/>
            <a:gdLst>
              <a:gd name="connsiteX0" fmla="*/ 0 w 0"/>
              <a:gd name="connsiteY0" fmla="*/ 0 h 795528"/>
              <a:gd name="connsiteX1" fmla="*/ 0 w 0"/>
              <a:gd name="connsiteY1" fmla="*/ 795528 h 79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95528">
                <a:moveTo>
                  <a:pt x="0" y="0"/>
                </a:moveTo>
                <a:lnTo>
                  <a:pt x="0" y="795528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CFA96DE8-5458-4842-BB34-AF9E38E1E4EE}"/>
              </a:ext>
            </a:extLst>
          </p:cNvPr>
          <p:cNvCxnSpPr/>
          <p:nvPr/>
        </p:nvCxnSpPr>
        <p:spPr>
          <a:xfrm>
            <a:off x="7268561" y="2714237"/>
            <a:ext cx="874072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4C5CD0CA-3926-694D-B564-DEF099DB3FFA}"/>
              </a:ext>
            </a:extLst>
          </p:cNvPr>
          <p:cNvSpPr txBox="1"/>
          <p:nvPr/>
        </p:nvSpPr>
        <p:spPr>
          <a:xfrm>
            <a:off x="6139632" y="2821636"/>
            <a:ext cx="919354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sv-SE" sz="1800" b="1" dirty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2nd </a:t>
            </a:r>
            <a:br>
              <a:rPr lang="sv-SE" sz="1800" b="1" dirty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sv-SE" sz="1800" b="1" dirty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backup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4841655-D303-B247-BC74-86170D30C2BD}"/>
              </a:ext>
            </a:extLst>
          </p:cNvPr>
          <p:cNvSpPr txBox="1"/>
          <p:nvPr/>
        </p:nvSpPr>
        <p:spPr>
          <a:xfrm>
            <a:off x="6060979" y="1905635"/>
            <a:ext cx="919354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sv-SE" sz="1800" b="1" dirty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backup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2CB1D500-F13E-2944-92A8-6FA1C915A96C}"/>
              </a:ext>
            </a:extLst>
          </p:cNvPr>
          <p:cNvCxnSpPr/>
          <p:nvPr/>
        </p:nvCxnSpPr>
        <p:spPr>
          <a:xfrm>
            <a:off x="7268561" y="1362633"/>
            <a:ext cx="874072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Freeform 104">
            <a:extLst>
              <a:ext uri="{FF2B5EF4-FFF2-40B4-BE49-F238E27FC236}">
                <a16:creationId xmlns:a16="http://schemas.microsoft.com/office/drawing/2014/main" id="{5CADAF13-35C0-E644-A940-EA3BD35346B2}"/>
              </a:ext>
            </a:extLst>
          </p:cNvPr>
          <p:cNvSpPr/>
          <p:nvPr/>
        </p:nvSpPr>
        <p:spPr>
          <a:xfrm>
            <a:off x="8403800" y="2814154"/>
            <a:ext cx="0" cy="795528"/>
          </a:xfrm>
          <a:custGeom>
            <a:avLst/>
            <a:gdLst>
              <a:gd name="connsiteX0" fmla="*/ 0 w 0"/>
              <a:gd name="connsiteY0" fmla="*/ 0 h 795528"/>
              <a:gd name="connsiteX1" fmla="*/ 0 w 0"/>
              <a:gd name="connsiteY1" fmla="*/ 795528 h 79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95528">
                <a:moveTo>
                  <a:pt x="0" y="0"/>
                </a:moveTo>
                <a:lnTo>
                  <a:pt x="0" y="795528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headEnd type="arrow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6" name="Freeform 105">
            <a:extLst>
              <a:ext uri="{FF2B5EF4-FFF2-40B4-BE49-F238E27FC236}">
                <a16:creationId xmlns:a16="http://schemas.microsoft.com/office/drawing/2014/main" id="{4BC45799-C652-3F48-9E35-F38484374AF0}"/>
              </a:ext>
            </a:extLst>
          </p:cNvPr>
          <p:cNvSpPr/>
          <p:nvPr/>
        </p:nvSpPr>
        <p:spPr>
          <a:xfrm>
            <a:off x="8406899" y="1673432"/>
            <a:ext cx="0" cy="795528"/>
          </a:xfrm>
          <a:custGeom>
            <a:avLst/>
            <a:gdLst>
              <a:gd name="connsiteX0" fmla="*/ 0 w 0"/>
              <a:gd name="connsiteY0" fmla="*/ 0 h 795528"/>
              <a:gd name="connsiteX1" fmla="*/ 0 w 0"/>
              <a:gd name="connsiteY1" fmla="*/ 795528 h 79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95528">
                <a:moveTo>
                  <a:pt x="0" y="0"/>
                </a:moveTo>
                <a:lnTo>
                  <a:pt x="0" y="795528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B8822CB9-D4EA-754F-BA3C-4E3A6651C3C0}"/>
              </a:ext>
            </a:extLst>
          </p:cNvPr>
          <p:cNvCxnSpPr>
            <a:cxnSpLocks/>
          </p:cNvCxnSpPr>
          <p:nvPr/>
        </p:nvCxnSpPr>
        <p:spPr>
          <a:xfrm flipV="1">
            <a:off x="7007346" y="1665937"/>
            <a:ext cx="0" cy="818901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Freeform 108">
            <a:extLst>
              <a:ext uri="{FF2B5EF4-FFF2-40B4-BE49-F238E27FC236}">
                <a16:creationId xmlns:a16="http://schemas.microsoft.com/office/drawing/2014/main" id="{CB7DC5B2-8800-1846-910A-AF59BF865001}"/>
              </a:ext>
            </a:extLst>
          </p:cNvPr>
          <p:cNvSpPr/>
          <p:nvPr/>
        </p:nvSpPr>
        <p:spPr>
          <a:xfrm flipV="1">
            <a:off x="6083156" y="1823473"/>
            <a:ext cx="2900613" cy="814557"/>
          </a:xfrm>
          <a:custGeom>
            <a:avLst/>
            <a:gdLst>
              <a:gd name="connsiteX0" fmla="*/ 814039 w 2241395"/>
              <a:gd name="connsiteY0" fmla="*/ 0 h 825190"/>
              <a:gd name="connsiteX1" fmla="*/ 0 w 2241395"/>
              <a:gd name="connsiteY1" fmla="*/ 825190 h 825190"/>
              <a:gd name="connsiteX2" fmla="*/ 2241395 w 2241395"/>
              <a:gd name="connsiteY2" fmla="*/ 802888 h 825190"/>
              <a:gd name="connsiteX3" fmla="*/ 1148575 w 2241395"/>
              <a:gd name="connsiteY3" fmla="*/ 0 h 825190"/>
              <a:gd name="connsiteX4" fmla="*/ 814039 w 2241395"/>
              <a:gd name="connsiteY4" fmla="*/ 0 h 825190"/>
              <a:gd name="connsiteX0" fmla="*/ 814039 w 2687962"/>
              <a:gd name="connsiteY0" fmla="*/ 0 h 825190"/>
              <a:gd name="connsiteX1" fmla="*/ 0 w 2687962"/>
              <a:gd name="connsiteY1" fmla="*/ 825190 h 825190"/>
              <a:gd name="connsiteX2" fmla="*/ 2687962 w 2687962"/>
              <a:gd name="connsiteY2" fmla="*/ 802888 h 825190"/>
              <a:gd name="connsiteX3" fmla="*/ 1148575 w 2687962"/>
              <a:gd name="connsiteY3" fmla="*/ 0 h 825190"/>
              <a:gd name="connsiteX4" fmla="*/ 814039 w 2687962"/>
              <a:gd name="connsiteY4" fmla="*/ 0 h 825190"/>
              <a:gd name="connsiteX0" fmla="*/ 819355 w 2693278"/>
              <a:gd name="connsiteY0" fmla="*/ 0 h 841139"/>
              <a:gd name="connsiteX1" fmla="*/ 0 w 2693278"/>
              <a:gd name="connsiteY1" fmla="*/ 841139 h 841139"/>
              <a:gd name="connsiteX2" fmla="*/ 2693278 w 2693278"/>
              <a:gd name="connsiteY2" fmla="*/ 802888 h 841139"/>
              <a:gd name="connsiteX3" fmla="*/ 1153891 w 2693278"/>
              <a:gd name="connsiteY3" fmla="*/ 0 h 841139"/>
              <a:gd name="connsiteX4" fmla="*/ 819355 w 2693278"/>
              <a:gd name="connsiteY4" fmla="*/ 0 h 841139"/>
              <a:gd name="connsiteX0" fmla="*/ 819355 w 2693278"/>
              <a:gd name="connsiteY0" fmla="*/ 0 h 814557"/>
              <a:gd name="connsiteX1" fmla="*/ 0 w 2693278"/>
              <a:gd name="connsiteY1" fmla="*/ 814557 h 814557"/>
              <a:gd name="connsiteX2" fmla="*/ 2693278 w 2693278"/>
              <a:gd name="connsiteY2" fmla="*/ 802888 h 814557"/>
              <a:gd name="connsiteX3" fmla="*/ 1153891 w 2693278"/>
              <a:gd name="connsiteY3" fmla="*/ 0 h 814557"/>
              <a:gd name="connsiteX4" fmla="*/ 819355 w 2693278"/>
              <a:gd name="connsiteY4" fmla="*/ 0 h 814557"/>
              <a:gd name="connsiteX0" fmla="*/ 819355 w 2900613"/>
              <a:gd name="connsiteY0" fmla="*/ 0 h 814557"/>
              <a:gd name="connsiteX1" fmla="*/ 0 w 2900613"/>
              <a:gd name="connsiteY1" fmla="*/ 814557 h 814557"/>
              <a:gd name="connsiteX2" fmla="*/ 2900613 w 2900613"/>
              <a:gd name="connsiteY2" fmla="*/ 808205 h 814557"/>
              <a:gd name="connsiteX3" fmla="*/ 1153891 w 2900613"/>
              <a:gd name="connsiteY3" fmla="*/ 0 h 814557"/>
              <a:gd name="connsiteX4" fmla="*/ 819355 w 2900613"/>
              <a:gd name="connsiteY4" fmla="*/ 0 h 814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0613" h="814557">
                <a:moveTo>
                  <a:pt x="819355" y="0"/>
                </a:moveTo>
                <a:lnTo>
                  <a:pt x="0" y="814557"/>
                </a:lnTo>
                <a:lnTo>
                  <a:pt x="2900613" y="808205"/>
                </a:lnTo>
                <a:lnTo>
                  <a:pt x="1153891" y="0"/>
                </a:lnTo>
                <a:lnTo>
                  <a:pt x="819355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061A344D-3A8E-6343-9B1D-04E45DA56D46}"/>
              </a:ext>
            </a:extLst>
          </p:cNvPr>
          <p:cNvSpPr/>
          <p:nvPr/>
        </p:nvSpPr>
        <p:spPr>
          <a:xfrm>
            <a:off x="6896029" y="2492333"/>
            <a:ext cx="372533" cy="338666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X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F1916F6-1EDC-1B4B-B721-217732B13763}"/>
              </a:ext>
            </a:extLst>
          </p:cNvPr>
          <p:cNvSpPr/>
          <p:nvPr/>
        </p:nvSpPr>
        <p:spPr>
          <a:xfrm>
            <a:off x="6087504" y="175437"/>
            <a:ext cx="2907635" cy="16607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0E13508-1AB2-C243-86D0-C45739894ACA}"/>
              </a:ext>
            </a:extLst>
          </p:cNvPr>
          <p:cNvSpPr/>
          <p:nvPr/>
        </p:nvSpPr>
        <p:spPr>
          <a:xfrm>
            <a:off x="6543794" y="275340"/>
            <a:ext cx="1971373" cy="31930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sv-SE" sz="1600" b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header</a:t>
            </a:r>
            <a:r>
              <a:rPr lang="sv-SE" sz="1600" b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/metadata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6872D0E4-AE8D-5D4E-8791-741FFDCB0E6A}"/>
              </a:ext>
            </a:extLst>
          </p:cNvPr>
          <p:cNvSpPr/>
          <p:nvPr/>
        </p:nvSpPr>
        <p:spPr>
          <a:xfrm>
            <a:off x="6160609" y="273122"/>
            <a:ext cx="292282" cy="12072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4D731D5B-4638-C64A-98A6-50A491C1222F}"/>
              </a:ext>
            </a:extLst>
          </p:cNvPr>
          <p:cNvSpPr/>
          <p:nvPr/>
        </p:nvSpPr>
        <p:spPr>
          <a:xfrm>
            <a:off x="7898980" y="601170"/>
            <a:ext cx="613691" cy="8853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6C1BE33-AF9E-C14F-B9ED-07A606953877}"/>
              </a:ext>
            </a:extLst>
          </p:cNvPr>
          <p:cNvSpPr txBox="1"/>
          <p:nvPr/>
        </p:nvSpPr>
        <p:spPr>
          <a:xfrm rot="16200000">
            <a:off x="5971103" y="672533"/>
            <a:ext cx="660618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sv-SE" sz="16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parser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5021BAAE-0935-6542-84FB-1914C662A3CC}"/>
              </a:ext>
            </a:extLst>
          </p:cNvPr>
          <p:cNvSpPr/>
          <p:nvPr/>
        </p:nvSpPr>
        <p:spPr>
          <a:xfrm>
            <a:off x="8579830" y="259992"/>
            <a:ext cx="292282" cy="120721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A79CAE7E-27B4-4D4F-8275-775CEEDD5A6C}"/>
              </a:ext>
            </a:extLst>
          </p:cNvPr>
          <p:cNvSpPr txBox="1"/>
          <p:nvPr/>
        </p:nvSpPr>
        <p:spPr>
          <a:xfrm rot="16200000">
            <a:off x="8272594" y="672531"/>
            <a:ext cx="883373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sv-SE" sz="16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deparser</a:t>
            </a:r>
            <a:endParaRPr lang="sv-SE" sz="16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453F2787-2288-B947-9A52-89BA8E822BBC}"/>
              </a:ext>
            </a:extLst>
          </p:cNvPr>
          <p:cNvSpPr txBox="1"/>
          <p:nvPr/>
        </p:nvSpPr>
        <p:spPr>
          <a:xfrm>
            <a:off x="6500994" y="1453355"/>
            <a:ext cx="1868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000" dirty="0">
                <a:latin typeface="Calibri" panose="020F0502020204030204" pitchFamily="34" charset="0"/>
                <a:cs typeface="Calibri" panose="020F0502020204030204" pitchFamily="34" charset="0"/>
              </a:rPr>
              <a:t>packet pipeline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EDB6C5A4-1A21-C34F-8E11-C2CD5FF1D13A}"/>
              </a:ext>
            </a:extLst>
          </p:cNvPr>
          <p:cNvSpPr/>
          <p:nvPr/>
        </p:nvSpPr>
        <p:spPr>
          <a:xfrm>
            <a:off x="7223382" y="598832"/>
            <a:ext cx="613691" cy="8853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176A6D76-F67D-AF45-B1C5-2198691DCBEB}"/>
              </a:ext>
            </a:extLst>
          </p:cNvPr>
          <p:cNvSpPr/>
          <p:nvPr/>
        </p:nvSpPr>
        <p:spPr>
          <a:xfrm>
            <a:off x="6545815" y="598295"/>
            <a:ext cx="613691" cy="8853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06E1F2-C450-6941-A440-3F48155AB004}"/>
              </a:ext>
            </a:extLst>
          </p:cNvPr>
          <p:cNvSpPr txBox="1"/>
          <p:nvPr/>
        </p:nvSpPr>
        <p:spPr>
          <a:xfrm>
            <a:off x="3250661" y="2808621"/>
            <a:ext cx="2688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FRR</a:t>
            </a:r>
            <a:r>
              <a:rPr lang="sv-SE" sz="2000" b="1" baseline="-25000" dirty="0">
                <a:latin typeface="Calibri Light" panose="020F0302020204030204" pitchFamily="34" charset="0"/>
                <a:cs typeface="Calibri Light" panose="020F0302020204030204" pitchFamily="34" charset="0"/>
              </a:rPr>
              <a:t>1 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&gt;&gt; 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fwd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A B C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429484CE-A22D-5C48-826B-6FDEC4EE98A5}"/>
              </a:ext>
            </a:extLst>
          </p:cNvPr>
          <p:cNvSpPr txBox="1"/>
          <p:nvPr/>
        </p:nvSpPr>
        <p:spPr>
          <a:xfrm>
            <a:off x="3250661" y="3157974"/>
            <a:ext cx="2688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FRR</a:t>
            </a:r>
            <a:r>
              <a:rPr lang="sv-SE" sz="2000" b="1" baseline="-25000" dirty="0">
                <a:latin typeface="Calibri Light" panose="020F0302020204030204" pitchFamily="34" charset="0"/>
                <a:cs typeface="Calibri Light" panose="020F0302020204030204" pitchFamily="34" charset="0"/>
              </a:rPr>
              <a:t>2 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&gt;&gt; 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fwd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C B 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FE27D-F245-4B48-8319-AC29B970F755}"/>
              </a:ext>
            </a:extLst>
          </p:cNvPr>
          <p:cNvGrpSpPr/>
          <p:nvPr/>
        </p:nvGrpSpPr>
        <p:grpSpPr>
          <a:xfrm>
            <a:off x="3220614" y="1436057"/>
            <a:ext cx="2948257" cy="729738"/>
            <a:chOff x="3220614" y="1436057"/>
            <a:chExt cx="2948257" cy="729738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91950426-8582-B046-8331-58F5AD8A83EE}"/>
                </a:ext>
              </a:extLst>
            </p:cNvPr>
            <p:cNvSpPr txBox="1"/>
            <p:nvPr/>
          </p:nvSpPr>
          <p:spPr>
            <a:xfrm>
              <a:off x="3220614" y="1436057"/>
              <a:ext cx="29482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20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dst</a:t>
              </a:r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= A &gt;&gt; FRR</a:t>
              </a:r>
              <a:r>
                <a:rPr lang="sv-SE" sz="2000" b="1" baseline="-25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1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1712F4DD-558D-B042-B18B-360461099AF3}"/>
                </a:ext>
              </a:extLst>
            </p:cNvPr>
            <p:cNvSpPr txBox="1"/>
            <p:nvPr/>
          </p:nvSpPr>
          <p:spPr>
            <a:xfrm>
              <a:off x="3228244" y="1765685"/>
              <a:ext cx="25517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20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dst</a:t>
              </a:r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= B &gt;&gt; FRR</a:t>
              </a:r>
              <a:r>
                <a:rPr lang="sv-SE" sz="2000" b="1" baseline="-25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2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EB229665-0077-E643-84D4-026E4FD247D5}"/>
              </a:ext>
            </a:extLst>
          </p:cNvPr>
          <p:cNvGrpSpPr/>
          <p:nvPr/>
        </p:nvGrpSpPr>
        <p:grpSpPr>
          <a:xfrm>
            <a:off x="3219457" y="1438470"/>
            <a:ext cx="2948257" cy="729738"/>
            <a:chOff x="3220614" y="1436057"/>
            <a:chExt cx="2948257" cy="729738"/>
          </a:xfrm>
        </p:grpSpPr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4498BA3B-8D97-4341-B95C-AFC934B9F809}"/>
                </a:ext>
              </a:extLst>
            </p:cNvPr>
            <p:cNvSpPr txBox="1"/>
            <p:nvPr/>
          </p:nvSpPr>
          <p:spPr>
            <a:xfrm>
              <a:off x="3220614" y="1436057"/>
              <a:ext cx="29482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20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dst</a:t>
              </a:r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= A &gt;&gt; FRR</a:t>
              </a:r>
              <a:r>
                <a:rPr lang="sv-SE" sz="2000" b="1" baseline="-25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1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E6CF5ACE-575A-2D4A-A46C-6BFD27A1065B}"/>
                </a:ext>
              </a:extLst>
            </p:cNvPr>
            <p:cNvSpPr txBox="1"/>
            <p:nvPr/>
          </p:nvSpPr>
          <p:spPr>
            <a:xfrm>
              <a:off x="3228244" y="1765685"/>
              <a:ext cx="25517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2000" b="1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dst</a:t>
              </a:r>
              <a:r>
                <a:rPr lang="sv-SE" sz="20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= B &gt;&gt; FRR</a:t>
              </a:r>
              <a:r>
                <a:rPr lang="sv-SE" sz="2000" b="1" baseline="-25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2</a:t>
              </a:r>
            </a:p>
          </p:txBody>
        </p: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2FFF6E46-C300-9F48-9051-429E9D7A0DC2}"/>
              </a:ext>
            </a:extLst>
          </p:cNvPr>
          <p:cNvSpPr txBox="1"/>
          <p:nvPr/>
        </p:nvSpPr>
        <p:spPr>
          <a:xfrm>
            <a:off x="3249023" y="2811739"/>
            <a:ext cx="2688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FRR</a:t>
            </a:r>
            <a:r>
              <a:rPr lang="sv-SE" sz="2000" b="1" baseline="-25000" dirty="0">
                <a:latin typeface="Calibri Light" panose="020F0302020204030204" pitchFamily="34" charset="0"/>
                <a:cs typeface="Calibri Light" panose="020F0302020204030204" pitchFamily="34" charset="0"/>
              </a:rPr>
              <a:t>1 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&gt;&gt; 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fwd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A B C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C480F5B-03A5-3342-A03B-9A229AEFCDDC}"/>
              </a:ext>
            </a:extLst>
          </p:cNvPr>
          <p:cNvSpPr txBox="1"/>
          <p:nvPr/>
        </p:nvSpPr>
        <p:spPr>
          <a:xfrm>
            <a:off x="3249023" y="3159130"/>
            <a:ext cx="2688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FRR</a:t>
            </a:r>
            <a:r>
              <a:rPr lang="sv-SE" sz="2000" b="1" baseline="-25000" dirty="0">
                <a:latin typeface="Calibri Light" panose="020F0302020204030204" pitchFamily="34" charset="0"/>
                <a:cs typeface="Calibri Light" panose="020F0302020204030204" pitchFamily="34" charset="0"/>
              </a:rPr>
              <a:t>2 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&gt;&gt; </a:t>
            </a:r>
            <a:r>
              <a:rPr lang="sv-SE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fwd</a:t>
            </a:r>
            <a:r>
              <a:rPr lang="sv-SE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C B A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B5301C9-BC37-AD43-BFE6-1D7DB91CF814}"/>
              </a:ext>
            </a:extLst>
          </p:cNvPr>
          <p:cNvSpPr/>
          <p:nvPr/>
        </p:nvSpPr>
        <p:spPr>
          <a:xfrm>
            <a:off x="1042112" y="4357085"/>
            <a:ext cx="6358148" cy="6101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95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69"/>
                                        </p:tgtEl>
                                      </p:cBhvr>
                                      <p:by x="10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3.45679E-6 L 0.33559 -0.43642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71" y="-21821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" dur="2000" fill="hold"/>
                                        <p:tgtEl>
                                          <p:spTgt spid="154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2.22222E-6 L 0.33559 -0.48673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71" y="-24352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2000" fill="hold"/>
                                        <p:tgtEl>
                                          <p:spTgt spid="155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81 -0.00679 L 0.24861 -0.19321 " pathEditMode="relative" ptsTypes="AA">
                                      <p:cBhvr>
                                        <p:cTn id="6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4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/>
      <p:bldP spid="109" grpId="1" animBg="1"/>
      <p:bldP spid="2" grpId="0" animBg="1"/>
      <p:bldP spid="111" grpId="0" animBg="1"/>
      <p:bldP spid="113" grpId="0" animBg="1"/>
      <p:bldP spid="116" grpId="0" animBg="1"/>
      <p:bldP spid="117" grpId="0"/>
      <p:bldP spid="119" grpId="0" animBg="1"/>
      <p:bldP spid="120" grpId="0"/>
      <p:bldP spid="121" grpId="0"/>
      <p:bldP spid="122" grpId="0" animBg="1"/>
      <p:bldP spid="123" grpId="0" animBg="1"/>
      <p:bldP spid="154" grpId="0"/>
      <p:bldP spid="154" grpId="1"/>
      <p:bldP spid="155" grpId="0"/>
      <p:bldP spid="155" grpId="1"/>
      <p:bldP spid="6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" val="fcb025ba9a6ccf8fed139b5222f2a63b17a4791"/>
</p:tagLst>
</file>

<file path=ppt/theme/theme1.xml><?xml version="1.0" encoding="utf-8"?>
<a:theme xmlns:a="http://schemas.openxmlformats.org/drawingml/2006/main" name="KTH_PPT-mal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TH_PPT template 2014 flerfärgade_16_9_181002" id="{C2C482A2-B64F-1641-B856-45C1E0D0B04B}" vid="{B7923EE1-B23C-9F4E-BE98-4BD0CF59DB92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KTH_PPT template 2014 blue_16_9_181002 (002)</Template>
  <TotalTime>0</TotalTime>
  <Words>3867</Words>
  <Application>Microsoft Office PowerPoint</Application>
  <PresentationFormat>On-screen Show (16:9)</PresentationFormat>
  <Paragraphs>1137</Paragraphs>
  <Slides>48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Arial</vt:lpstr>
      <vt:lpstr>Calibri</vt:lpstr>
      <vt:lpstr>Calibri Light</vt:lpstr>
      <vt:lpstr>Cambria Math</vt:lpstr>
      <vt:lpstr>Systemtypsnitt</vt:lpstr>
      <vt:lpstr>KTH_PPT-mall</vt:lpstr>
      <vt:lpstr>PURR: A Primitive for Reconfigurable Fast Reroute </vt:lpstr>
      <vt:lpstr>PURR: Thanks to my coauthors!</vt:lpstr>
      <vt:lpstr>Network resilience is a key yet challenging property</vt:lpstr>
      <vt:lpstr>Routing reconvergence takes time!</vt:lpstr>
      <vt:lpstr>Centralized controllers make reconvergence slower</vt:lpstr>
      <vt:lpstr>Hard to recover within 50ms!</vt:lpstr>
      <vt:lpstr>Fast Reroute (FRR): pre-computing failover paths</vt:lpstr>
      <vt:lpstr>Fast Reroute (FRR): pre-computing failover paths</vt:lpstr>
      <vt:lpstr>Fast Reroute (FRR): pre-computing failover paths</vt:lpstr>
      <vt:lpstr>The goal of this talk: implement a FRR primitive that minimizes pipeline resource consumption</vt:lpstr>
      <vt:lpstr>PURR applies to P4 programmable switches</vt:lpstr>
      <vt:lpstr>PURR applies to P4 programmable switches</vt:lpstr>
      <vt:lpstr>First approach:  packet recirculation</vt:lpstr>
      <vt:lpstr>FRR recirculation has high memory occupancy</vt:lpstr>
      <vt:lpstr>PURR: a primitive for reconfigurable FRR</vt:lpstr>
      <vt:lpstr>PURR: a primitive for reconfigurable FRR</vt:lpstr>
      <vt:lpstr>PURR: Encoding FRR in the packet metadata</vt:lpstr>
      <vt:lpstr>PURR: Encoding FRR in the packet metadata</vt:lpstr>
      <vt:lpstr>PURR: Encoding FRR in the packet metadata</vt:lpstr>
      <vt:lpstr>PURR: Encoding FRR in the packet metadata</vt:lpstr>
      <vt:lpstr>PURR: One tempting option: “Duplication” TCAM</vt:lpstr>
      <vt:lpstr>PURR: Encoding FRR in the packet metadata</vt:lpstr>
      <vt:lpstr>PURR: Encoding FRR in the packet metadata</vt:lpstr>
      <vt:lpstr>PURR: Encoding FRR in the packet metadata</vt:lpstr>
      <vt:lpstr>PURR: Encoding FRR in the packet metadata</vt:lpstr>
      <vt:lpstr>PURR: re-cycling TCAM entries</vt:lpstr>
      <vt:lpstr>The key problem: How to compute the bit-to-port mapping that minimizes memory occupancy?</vt:lpstr>
      <vt:lpstr>Fast-Greedy: a heuristic for solving this specific SCS</vt:lpstr>
      <vt:lpstr>Implementation feasibility</vt:lpstr>
      <vt:lpstr>Evaluation: How does the FRR implementation impact memory and performance?</vt:lpstr>
      <vt:lpstr>How much memory does PURR save?  The “circular sequences” case</vt:lpstr>
      <vt:lpstr>How much memory does PURR save?  The “circular sequences” case</vt:lpstr>
      <vt:lpstr>How much memory does PURR save?  Fast-greedy performs close to the optimum </vt:lpstr>
      <vt:lpstr>How much memory does PURR save?  Fast-greedy scales to large number of sequences</vt:lpstr>
      <vt:lpstr>How does FCT vary depending on the FRR primitive? PURR improves both FCT and throughput</vt:lpstr>
      <vt:lpstr>How does FCT vary depending on the FRR primitive? PURR improves both FCT and throughput</vt:lpstr>
      <vt:lpstr>Conclusions: Keep calm and enjoy programmability</vt:lpstr>
      <vt:lpstr>Backup slides</vt:lpstr>
      <vt:lpstr>Smaller sequences on switches with high-density ports</vt:lpstr>
      <vt:lpstr>Three naïve approaches to implementing FRR</vt:lpstr>
      <vt:lpstr>Second approach: sequential search</vt:lpstr>
      <vt:lpstr>Second approach: sequential search</vt:lpstr>
      <vt:lpstr>Second approach: sequential search</vt:lpstr>
      <vt:lpstr>Second approach: sequential search</vt:lpstr>
      <vt:lpstr>A sequential search wastes hardware resources</vt:lpstr>
      <vt:lpstr>PURR improves both FCT and throughput Two link failures, higher gains</vt:lpstr>
      <vt:lpstr>Evaluation: Random vs tree-based sequences</vt:lpstr>
      <vt:lpstr>The web search workload</vt:lpstr>
    </vt:vector>
  </TitlesOfParts>
  <Company>KTH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Malin Söderkvist</dc:creator>
  <cp:lastModifiedBy>schmids34cs</cp:lastModifiedBy>
  <cp:revision>254</cp:revision>
  <cp:lastPrinted>2013-05-27T09:10:21Z</cp:lastPrinted>
  <dcterms:created xsi:type="dcterms:W3CDTF">2019-02-11T09:39:15Z</dcterms:created>
  <dcterms:modified xsi:type="dcterms:W3CDTF">2020-10-04T18:07:07Z</dcterms:modified>
</cp:coreProperties>
</file>

<file path=docProps/thumbnail.jpeg>
</file>